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sldIdLst>
    <p:sldId id="294" r:id="rId2"/>
    <p:sldId id="306" r:id="rId3"/>
    <p:sldId id="296" r:id="rId4"/>
    <p:sldId id="307" r:id="rId5"/>
    <p:sldId id="324" r:id="rId6"/>
    <p:sldId id="318" r:id="rId7"/>
    <p:sldId id="328" r:id="rId8"/>
    <p:sldId id="332" r:id="rId9"/>
    <p:sldId id="333" r:id="rId10"/>
    <p:sldId id="359" r:id="rId11"/>
    <p:sldId id="341" r:id="rId12"/>
    <p:sldId id="309" r:id="rId13"/>
    <p:sldId id="354" r:id="rId14"/>
    <p:sldId id="355" r:id="rId15"/>
    <p:sldId id="317" r:id="rId16"/>
    <p:sldId id="361" r:id="rId17"/>
    <p:sldId id="330" r:id="rId18"/>
    <p:sldId id="357" r:id="rId19"/>
    <p:sldId id="343" r:id="rId20"/>
    <p:sldId id="360" r:id="rId21"/>
    <p:sldId id="356" r:id="rId22"/>
    <p:sldId id="346" r:id="rId23"/>
    <p:sldId id="344" r:id="rId24"/>
    <p:sldId id="316" r:id="rId25"/>
    <p:sldId id="327" r:id="rId26"/>
    <p:sldId id="334" r:id="rId27"/>
    <p:sldId id="315" r:id="rId28"/>
    <p:sldId id="340" r:id="rId29"/>
    <p:sldId id="347" r:id="rId30"/>
    <p:sldId id="358" r:id="rId31"/>
    <p:sldId id="352" r:id="rId32"/>
    <p:sldId id="311" r:id="rId33"/>
    <p:sldId id="353" r:id="rId34"/>
    <p:sldId id="339" r:id="rId35"/>
    <p:sldId id="335" r:id="rId36"/>
    <p:sldId id="319" r:id="rId37"/>
    <p:sldId id="348" r:id="rId38"/>
    <p:sldId id="349" r:id="rId39"/>
    <p:sldId id="350" r:id="rId40"/>
    <p:sldId id="337" r:id="rId41"/>
    <p:sldId id="325" r:id="rId42"/>
    <p:sldId id="331" r:id="rId43"/>
    <p:sldId id="336" r:id="rId44"/>
    <p:sldId id="320" r:id="rId45"/>
    <p:sldId id="329" r:id="rId46"/>
    <p:sldId id="338" r:id="rId47"/>
  </p:sldIdLst>
  <p:sldSz cx="9144000" cy="6858000" type="screen4x3"/>
  <p:notesSz cx="6881813" cy="9296400"/>
  <p:defaultTextStyle>
    <a:defPPr>
      <a:defRPr lang="en-US"/>
    </a:defPPr>
    <a:lvl1pPr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511230" indent="-150362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1023713" indent="-301977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534942" indent="-452338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2047424" indent="-603953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1804340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165208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2526076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2886944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931438-06C1-4597-88E9-7652DCC02BA1}">
          <p14:sldIdLst>
            <p14:sldId id="294"/>
            <p14:sldId id="306"/>
            <p14:sldId id="296"/>
            <p14:sldId id="307"/>
            <p14:sldId id="324"/>
            <p14:sldId id="318"/>
            <p14:sldId id="328"/>
            <p14:sldId id="332"/>
            <p14:sldId id="333"/>
            <p14:sldId id="359"/>
            <p14:sldId id="341"/>
            <p14:sldId id="309"/>
            <p14:sldId id="354"/>
            <p14:sldId id="355"/>
            <p14:sldId id="317"/>
            <p14:sldId id="361"/>
            <p14:sldId id="330"/>
            <p14:sldId id="357"/>
            <p14:sldId id="343"/>
            <p14:sldId id="360"/>
            <p14:sldId id="356"/>
            <p14:sldId id="346"/>
            <p14:sldId id="344"/>
            <p14:sldId id="316"/>
            <p14:sldId id="327"/>
            <p14:sldId id="334"/>
            <p14:sldId id="315"/>
            <p14:sldId id="340"/>
            <p14:sldId id="347"/>
            <p14:sldId id="358"/>
            <p14:sldId id="352"/>
            <p14:sldId id="311"/>
            <p14:sldId id="353"/>
            <p14:sldId id="339"/>
            <p14:sldId id="335"/>
            <p14:sldId id="319"/>
            <p14:sldId id="348"/>
            <p14:sldId id="349"/>
            <p14:sldId id="350"/>
            <p14:sldId id="337"/>
            <p14:sldId id="325"/>
            <p14:sldId id="331"/>
            <p14:sldId id="336"/>
            <p14:sldId id="320"/>
            <p14:sldId id="329"/>
            <p14:sldId id="3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3" autoAdjust="0"/>
    <p:restoredTop sz="86067" autoAdjust="0"/>
  </p:normalViewPr>
  <p:slideViewPr>
    <p:cSldViewPr snapToObjects="1">
      <p:cViewPr varScale="1">
        <p:scale>
          <a:sx n="79" d="100"/>
          <a:sy n="79" d="100"/>
        </p:scale>
        <p:origin x="14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6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83C7F-A597-468A-9F76-B682F126C0C8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C33B5-0532-4DB2-953D-0F9AB58FC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6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C33B5-0532-4DB2-953D-0F9AB58FC91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84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C33B5-0532-4DB2-953D-0F9AB58FC91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59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511230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360868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721736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082604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443472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83422" indent="-383422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830749" indent="-319519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279327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791810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303039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815997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7997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996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51996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1999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999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998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3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5996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1600200"/>
            <a:ext cx="9144000" cy="3048000"/>
          </a:xfrm>
          <a:prstGeom prst="rect">
            <a:avLst/>
          </a:prstGeom>
        </p:spPr>
        <p:txBody>
          <a:bodyPr anchor="t"/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When #Hashtags and Selfies Become Headaches and </a:t>
            </a:r>
            <a:b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Safety Concerns: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Students and Social Media Use</a:t>
            </a:r>
            <a:r>
              <a:rPr lang="en-US" sz="2000" b="1" dirty="0" smtClean="0">
                <a:latin typeface="Garamond" panose="02020404030301010803" pitchFamily="18" charset="0"/>
              </a:rPr>
              <a:t/>
            </a:r>
            <a:br>
              <a:rPr lang="en-US" sz="2000" b="1" dirty="0" smtClean="0">
                <a:latin typeface="Garamond" panose="02020404030301010803" pitchFamily="18" charset="0"/>
              </a:rPr>
            </a:br>
            <a:r>
              <a:rPr lang="en-US" sz="2000" b="1" dirty="0" smtClean="0">
                <a:latin typeface="Garamond" panose="02020404030301010803" pitchFamily="18" charset="0"/>
              </a:rPr>
              <a:t/>
            </a:r>
            <a:br>
              <a:rPr lang="en-US" sz="2000" b="1" dirty="0" smtClean="0">
                <a:latin typeface="Garamond" panose="02020404030301010803" pitchFamily="18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October 15, 2015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Catherine Mitchell</a:t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Higher Education Legal Fellow</a:t>
            </a:r>
            <a:r>
              <a:rPr lang="en-US" sz="1800" b="1" dirty="0" smtClean="0">
                <a:latin typeface="Garamond" panose="02020404030301010803" pitchFamily="18" charset="0"/>
              </a:rPr>
              <a:t/>
            </a:r>
            <a:br>
              <a:rPr lang="en-US" sz="1800" b="1" dirty="0" smtClean="0">
                <a:latin typeface="Garamond" panose="02020404030301010803" pitchFamily="18" charset="0"/>
              </a:rPr>
            </a:br>
            <a:r>
              <a:rPr lang="en-US" sz="1800" b="1" dirty="0" smtClean="0">
                <a:latin typeface="Garamond" panose="02020404030301010803" pitchFamily="18" charset="0"/>
              </a:rPr>
              <a:t/>
            </a:r>
            <a:br>
              <a:rPr lang="en-US" sz="1800" b="1" dirty="0" smtClean="0">
                <a:latin typeface="Garamond" panose="02020404030301010803" pitchFamily="18" charset="0"/>
              </a:rPr>
            </a:br>
            <a:endParaRPr lang="en-US" sz="1800" b="1" i="1" dirty="0" smtClean="0"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31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" y="1645920"/>
            <a:ext cx="83362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Hazelwood School District </a:t>
            </a:r>
            <a:r>
              <a:rPr lang="en-US" sz="2400" i="1" dirty="0" smtClean="0"/>
              <a:t>v. </a:t>
            </a:r>
            <a:r>
              <a:rPr lang="en-US" sz="2400" i="1" dirty="0" err="1"/>
              <a:t>Kuhlmeier</a:t>
            </a:r>
            <a:r>
              <a:rPr lang="en-US" sz="2400" dirty="0"/>
              <a:t> (1988)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Court held that officials can regulate the style and content of </a:t>
            </a:r>
            <a:r>
              <a:rPr lang="en-US" sz="2000" b="1" dirty="0"/>
              <a:t>school-sponsored student speech </a:t>
            </a:r>
            <a:r>
              <a:rPr lang="en-US" sz="2000" dirty="0"/>
              <a:t>in ways that are “reasonably related to legitimate pedagogical concerns”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But court seems to point to Tinker for disciplining online student speech</a:t>
            </a:r>
          </a:p>
          <a:p>
            <a:endParaRPr lang="en-US" sz="1100" dirty="0"/>
          </a:p>
          <a:p>
            <a:r>
              <a:rPr lang="en-US" sz="2400" i="1" dirty="0"/>
              <a:t>Morse </a:t>
            </a:r>
            <a:r>
              <a:rPr lang="en-US" sz="2400" i="1" dirty="0" smtClean="0"/>
              <a:t>v. </a:t>
            </a:r>
            <a:r>
              <a:rPr lang="en-US" sz="2400" i="1" dirty="0"/>
              <a:t>Frederick </a:t>
            </a:r>
            <a:r>
              <a:rPr lang="en-US" sz="2400" dirty="0"/>
              <a:t>(2007)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Bong hits for Jesus case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“schools may take steps to safeguard those entrusted to their care from speech that can </a:t>
            </a:r>
            <a:r>
              <a:rPr lang="en-US" sz="2000" b="1" dirty="0"/>
              <a:t>reasonably be regarded as encouraging illegal drug use</a:t>
            </a:r>
            <a:r>
              <a:rPr lang="en-US" sz="2000" dirty="0"/>
              <a:t>”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But language likely intended for secondary school settings</a:t>
            </a:r>
          </a:p>
        </p:txBody>
      </p:sp>
    </p:spTree>
    <p:extLst>
      <p:ext uri="{BB962C8B-B14F-4D97-AF65-F5344CB8AC3E}">
        <p14:creationId xmlns:p14="http://schemas.microsoft.com/office/powerpoint/2010/main" val="5183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905000"/>
            <a:ext cx="7848600" cy="373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Christian Legal Society </a:t>
            </a:r>
            <a:r>
              <a:rPr lang="en-US" sz="2400" i="1" dirty="0" smtClean="0"/>
              <a:t>v. </a:t>
            </a:r>
            <a:r>
              <a:rPr lang="en-US" sz="2400" i="1" dirty="0"/>
              <a:t>Martinez </a:t>
            </a:r>
            <a:r>
              <a:rPr lang="en-US" sz="2400" dirty="0"/>
              <a:t>(2010)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US Supreme Court explained that courts are “</a:t>
            </a:r>
            <a:r>
              <a:rPr lang="en-US" sz="2000" b="1" dirty="0"/>
              <a:t>final arbiter of question whether public university has exceeded constitutional constraints</a:t>
            </a:r>
            <a:r>
              <a:rPr lang="en-US" sz="2000" dirty="0"/>
              <a:t>” and courts “owe no deference to universities” in considering that question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BUT “</a:t>
            </a:r>
            <a:r>
              <a:rPr lang="en-US" sz="2000" b="1" dirty="0"/>
              <a:t>determinations of what constitutes sound educational policy…fall within discretion of school administrators and educators</a:t>
            </a:r>
            <a:r>
              <a:rPr lang="en-US" sz="2000" dirty="0"/>
              <a:t>”</a:t>
            </a:r>
          </a:p>
          <a:p>
            <a:endParaRPr lang="en-US" sz="2400" dirty="0"/>
          </a:p>
          <a:p>
            <a:r>
              <a:rPr lang="en-US" dirty="0" smtClean="0"/>
              <a:t>January 2013—US </a:t>
            </a:r>
            <a:r>
              <a:rPr lang="en-US" dirty="0"/>
              <a:t>Supreme Court declined to hear several Internet speech cases</a:t>
            </a:r>
          </a:p>
        </p:txBody>
      </p:sp>
    </p:spTree>
    <p:extLst>
      <p:ext uri="{BB962C8B-B14F-4D97-AF65-F5344CB8AC3E}">
        <p14:creationId xmlns:p14="http://schemas.microsoft.com/office/powerpoint/2010/main" val="989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95021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Is this speech or conduct?</a:t>
            </a:r>
          </a:p>
          <a:p>
            <a:pPr lvl="1" indent="0"/>
            <a:endParaRPr lang="en-US" sz="1200" dirty="0" smtClean="0"/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Is </a:t>
            </a:r>
            <a:r>
              <a:rPr lang="en-US" sz="2400" dirty="0"/>
              <a:t>it protected speech?</a:t>
            </a:r>
          </a:p>
          <a:p>
            <a:pPr lvl="1" indent="0"/>
            <a:endParaRPr lang="en-US" sz="1200" dirty="0" smtClean="0"/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Where does the speech occur?</a:t>
            </a:r>
          </a:p>
          <a:p>
            <a:pPr marL="1366613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On campus?</a:t>
            </a:r>
          </a:p>
          <a:p>
            <a:pPr marL="1366613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Off-campus?</a:t>
            </a:r>
          </a:p>
          <a:p>
            <a:pPr marL="1877842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Nexus to campus?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Is it parody?</a:t>
            </a:r>
            <a:endParaRPr lang="en-US" sz="1200" dirty="0" smtClean="0"/>
          </a:p>
          <a:p>
            <a:pPr lvl="2" indent="0"/>
            <a:endParaRPr lang="en-US" sz="1200" dirty="0" smtClean="0"/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Has it created a material, substantial disruption?</a:t>
            </a:r>
          </a:p>
          <a:p>
            <a:pPr lvl="1" indent="0"/>
            <a:endParaRPr lang="en-US" sz="2000" dirty="0" smtClean="0"/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Does it trigger other obligations? </a:t>
            </a:r>
          </a:p>
          <a:p>
            <a:pPr marL="1366613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Ex: Title IX, Campus </a:t>
            </a:r>
            <a:r>
              <a:rPr lang="en-US" sz="2000" dirty="0" err="1"/>
              <a:t>SaVE</a:t>
            </a:r>
            <a:r>
              <a:rPr lang="en-US" sz="2000" dirty="0"/>
              <a:t>, </a:t>
            </a:r>
            <a:r>
              <a:rPr lang="en-US" sz="2000" dirty="0" err="1"/>
              <a:t>Clery</a:t>
            </a:r>
            <a:r>
              <a:rPr lang="en-US" sz="2000" dirty="0"/>
              <a:t>, etc. </a:t>
            </a:r>
          </a:p>
          <a:p>
            <a:pPr lvl="1" indent="0"/>
            <a:endParaRPr lang="en-US" sz="2800" dirty="0" smtClean="0"/>
          </a:p>
          <a:p>
            <a:pPr lvl="1" indent="0"/>
            <a:endParaRPr lang="en-U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715000" y="533400"/>
            <a:ext cx="3581400" cy="914400"/>
          </a:xfrm>
          <a:prstGeom prst="rect">
            <a:avLst/>
          </a:prstGeom>
        </p:spPr>
        <p:txBody>
          <a:bodyPr anchor="t"/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endParaRPr lang="en-US" sz="3200" b="1" dirty="0" smtClean="0"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533400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Free Speech Analysis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19502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9800" y="609600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Speech or Conduct?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76200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Are we focusing on the speech or the actual conduct of the student?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i="1" dirty="0" err="1" smtClean="0"/>
              <a:t>Requa</a:t>
            </a:r>
            <a:r>
              <a:rPr lang="en-US" i="1" dirty="0" smtClean="0"/>
              <a:t> v. Kent School District </a:t>
            </a:r>
            <a:r>
              <a:rPr lang="en-US" dirty="0" smtClean="0"/>
              <a:t>(W.D. Wash. 2007)</a:t>
            </a:r>
          </a:p>
          <a:p>
            <a:pPr marL="1366613" lvl="2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Video of teacher posted to YouTube and </a:t>
            </a:r>
            <a:r>
              <a:rPr lang="en-US" sz="1800" dirty="0" err="1" smtClean="0"/>
              <a:t>MySpace</a:t>
            </a:r>
            <a:endParaRPr lang="en-US" sz="1800" dirty="0" smtClean="0"/>
          </a:p>
          <a:p>
            <a:pPr marL="1366613" lvl="2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Focus on violations of Student Code of Conduct </a:t>
            </a:r>
          </a:p>
          <a:p>
            <a:pPr lvl="3" indent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78506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685800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Code of Student Responsibility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057400"/>
            <a:ext cx="7848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Threats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Harassment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Intimidation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Hazing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Stalking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Disruption of normal university activities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Unauthorized electronic recording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 Violation of computer </a:t>
            </a:r>
            <a:r>
              <a:rPr lang="en-US" sz="2400" dirty="0"/>
              <a:t>u</a:t>
            </a:r>
            <a:r>
              <a:rPr lang="en-US" sz="2400" dirty="0" smtClean="0"/>
              <a:t>se policies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……etc.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7634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533400"/>
            <a:ext cx="335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Is it protected speech?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70193" y="2150125"/>
            <a:ext cx="7239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Unprotected: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True threats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Fighting words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Speech that incites imminent lawless action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Child pornography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Unlawful harassment 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Defamation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5806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1200" y="609600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Is it protected speech?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77724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Public institution </a:t>
            </a:r>
          </a:p>
          <a:p>
            <a:pPr lvl="1"/>
            <a:endParaRPr lang="en-US" sz="800" dirty="0" smtClean="0"/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May control access to and use of university property</a:t>
            </a:r>
          </a:p>
          <a:p>
            <a:endParaRPr lang="en-US" dirty="0" smtClean="0"/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Policy/restrictions must comport with First Amendment requirements</a:t>
            </a: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Viewpoint-neutral</a:t>
            </a: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Reasonable time, place, and manner restrictions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Overbroad or vague?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34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38528"/>
            <a:ext cx="815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Forum analysis: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Have </a:t>
            </a:r>
            <a:r>
              <a:rPr lang="en-US" sz="2400" dirty="0"/>
              <a:t>we created a forum</a:t>
            </a:r>
            <a:r>
              <a:rPr lang="en-US" sz="2400" dirty="0" smtClean="0"/>
              <a:t>?</a:t>
            </a: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sz="1800" dirty="0" smtClean="0"/>
              <a:t>University sponsored website/account/etc.</a:t>
            </a:r>
            <a:endParaRPr lang="en-US" sz="1800" dirty="0"/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Types of forums </a:t>
            </a: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sz="1800" dirty="0" smtClean="0"/>
              <a:t>Public</a:t>
            </a:r>
            <a:endParaRPr lang="en-US" sz="1800" dirty="0">
              <a:sym typeface="Wingdings" panose="05000000000000000000" pitchFamily="2" charset="2"/>
            </a:endParaRP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sz="1800" dirty="0" smtClean="0"/>
              <a:t>Nonpublic</a:t>
            </a: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sz="1800" dirty="0"/>
              <a:t>D</a:t>
            </a:r>
            <a:r>
              <a:rPr lang="en-US" sz="1800" dirty="0" smtClean="0"/>
              <a:t>esignated or limited public</a:t>
            </a:r>
            <a:endParaRPr lang="en-US" sz="1800" dirty="0"/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Type of forum created influences the control university can exercise over speech 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Forum </a:t>
            </a:r>
            <a:r>
              <a:rPr lang="en-US" sz="2400" dirty="0"/>
              <a:t>rules apply to physical and virtual </a:t>
            </a:r>
            <a:r>
              <a:rPr lang="en-US" sz="2400" dirty="0" smtClean="0"/>
              <a:t>spaces</a:t>
            </a:r>
          </a:p>
          <a:p>
            <a:pPr lvl="2" indent="0"/>
            <a:endParaRPr lang="en-US" sz="1800" dirty="0" smtClean="0"/>
          </a:p>
          <a:p>
            <a:pPr marL="854130" lvl="1" indent="-342900">
              <a:buFont typeface="Courier New" panose="02070309020205020404" pitchFamily="49" charset="0"/>
              <a:buChar char="o"/>
            </a:pPr>
            <a:endParaRPr lang="en-US" sz="1800" dirty="0" smtClean="0"/>
          </a:p>
          <a:p>
            <a:pPr lvl="2" indent="0"/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5334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Is it protected speech?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59109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8400" y="53340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Where Did the Speech Occur?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133600"/>
            <a:ext cx="7620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On-Campus?</a:t>
            </a:r>
          </a:p>
          <a:p>
            <a:endParaRPr lang="en-US" dirty="0"/>
          </a:p>
          <a:p>
            <a:r>
              <a:rPr lang="en-US" sz="2800" dirty="0" smtClean="0"/>
              <a:t>Off-Campus? </a:t>
            </a:r>
            <a:r>
              <a:rPr lang="en-US" sz="2000" dirty="0" smtClean="0"/>
              <a:t>*often with social media/internet speech*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Much more difficult to decide</a:t>
            </a:r>
          </a:p>
          <a:p>
            <a:endParaRPr lang="en-US" sz="1400" dirty="0"/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U.S. Supreme Court has not given clear guidance</a:t>
            </a: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Denied cert in three cases in January 2013</a:t>
            </a: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Split in circuits 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00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3569" y="1676400"/>
            <a:ext cx="77724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Kowalski v. Berkeley County Schools </a:t>
            </a:r>
            <a:r>
              <a:rPr lang="en-US" dirty="0" smtClean="0"/>
              <a:t>(4</a:t>
            </a:r>
            <a:r>
              <a:rPr lang="en-US" baseline="30000" dirty="0" smtClean="0"/>
              <a:t>th</a:t>
            </a:r>
            <a:r>
              <a:rPr lang="en-US" dirty="0" smtClean="0"/>
              <a:t> Circ. 2012)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“sufficiently connected to the school environment” to trigger Tinker’s substantial disruption analysis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Court rejected the importance of the “metaphysical question of where [the student’s] speech occurred when she used the Internet as the medium.” </a:t>
            </a:r>
          </a:p>
          <a:p>
            <a:pPr marL="79698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Posted at home but knew it would be published beyond her home and reasonably expected to reach school or impact school environment</a:t>
            </a:r>
          </a:p>
          <a:p>
            <a:pPr lvl="1" indent="0"/>
            <a:endParaRPr lang="en-US" sz="1400" dirty="0" smtClean="0"/>
          </a:p>
          <a:p>
            <a:r>
              <a:rPr lang="en-US" i="1" dirty="0" smtClean="0"/>
              <a:t>DJM v. Hannibal Public School District </a:t>
            </a:r>
            <a:r>
              <a:rPr lang="en-US" dirty="0" smtClean="0"/>
              <a:t>(8</a:t>
            </a:r>
            <a:r>
              <a:rPr lang="en-US" baseline="30000" dirty="0" smtClean="0"/>
              <a:t>th</a:t>
            </a:r>
            <a:r>
              <a:rPr lang="en-US" dirty="0" smtClean="0"/>
              <a:t> Circ. 2011)</a:t>
            </a:r>
            <a:endParaRPr lang="en-US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Off-campus application of Tinker is appropriate where it is </a:t>
            </a:r>
            <a:r>
              <a:rPr lang="en-US" sz="1800" b="1" dirty="0" smtClean="0"/>
              <a:t>reasonably foreseeable that off-campus threats create a risk of substantial disruption within the school environment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248400" y="6096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Off-Campus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6513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486400" y="609601"/>
            <a:ext cx="3581400" cy="914400"/>
          </a:xfrm>
          <a:prstGeom prst="rect">
            <a:avLst/>
          </a:prstGeom>
        </p:spPr>
        <p:txBody>
          <a:bodyPr anchor="t"/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endParaRPr lang="en-US" sz="3200" b="1" dirty="0" smtClean="0"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1676400"/>
            <a:ext cx="7924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Overview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Social media use on college campuses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Issues to consider</a:t>
            </a: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Constitutional Issues</a:t>
            </a:r>
          </a:p>
          <a:p>
            <a:pPr marL="1877842" lvl="3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Free speech </a:t>
            </a:r>
          </a:p>
          <a:p>
            <a:pPr marL="1877842" lvl="3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Privacy rights</a:t>
            </a: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Protecting students</a:t>
            </a:r>
          </a:p>
          <a:p>
            <a:pPr marL="1877842" lvl="3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Electronic harassment and cyberbullying</a:t>
            </a:r>
          </a:p>
          <a:p>
            <a:pPr marL="1877842" lvl="3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Other safety issues</a:t>
            </a:r>
          </a:p>
          <a:p>
            <a:pPr marL="1877842" lvl="3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Monitoring</a:t>
            </a: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Student-athletes and social media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Best practices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9950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81200"/>
            <a:ext cx="77724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Layshock</a:t>
            </a:r>
            <a:r>
              <a:rPr lang="en-US" sz="2400" i="1" dirty="0" smtClean="0"/>
              <a:t> v. Hermitage School District </a:t>
            </a:r>
            <a:r>
              <a:rPr lang="en-US" sz="2400" dirty="0" smtClean="0"/>
              <a:t>(3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Circ. 2011) 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District court found it created curiosity not a substantial disruption –Third Circuit upheld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Court found that school could not regulate the expressive conduct which occurred outside the school context 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876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8400" y="6096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Is it parody?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22376" y="2362200"/>
            <a:ext cx="7848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Speech is so outrageous that no reasonable person would take it seriously 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i="1" dirty="0" smtClean="0"/>
              <a:t>J.S. v. Blue Mountain School District </a:t>
            </a:r>
            <a:r>
              <a:rPr lang="en-US" sz="2000" dirty="0" smtClean="0"/>
              <a:t>(3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Circ. 2011)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034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970211"/>
            <a:ext cx="762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Tinker</a:t>
            </a:r>
            <a:r>
              <a:rPr lang="en-US" sz="3200" dirty="0"/>
              <a:t>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/>
              <a:t>School may prohibit and discipline on-campus student speech </a:t>
            </a:r>
            <a:r>
              <a:rPr lang="en-US" sz="2400" b="1" dirty="0"/>
              <a:t>that could </a:t>
            </a:r>
            <a:r>
              <a:rPr lang="en-US" sz="2400" b="1" dirty="0" smtClean="0"/>
              <a:t>“materially and substantially interfere with the requirements of appropriate discipline in the operation of the school”</a:t>
            </a:r>
          </a:p>
          <a:p>
            <a:endParaRPr lang="en-US" sz="24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This has been applied to college/university setting as well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257800" y="573024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Common Standard for Social Media Speech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4813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752600"/>
            <a:ext cx="73914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i="1" dirty="0" smtClean="0"/>
          </a:p>
          <a:p>
            <a:r>
              <a:rPr lang="en-US" i="1" dirty="0" err="1" smtClean="0"/>
              <a:t>Tatro</a:t>
            </a:r>
            <a:r>
              <a:rPr lang="en-US" i="1" dirty="0" smtClean="0"/>
              <a:t> v. </a:t>
            </a:r>
            <a:r>
              <a:rPr lang="en-US" i="1" dirty="0"/>
              <a:t>University of Minnesota </a:t>
            </a:r>
            <a:r>
              <a:rPr lang="en-US" dirty="0" smtClean="0"/>
              <a:t>(Minn. Ct. App. 2012</a:t>
            </a:r>
            <a:r>
              <a:rPr lang="en-US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Threat to stab someone, death list, concern from university community, police investigation, integrity of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Impact of speech on those who learned of it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Integrity of academic program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1800" dirty="0" smtClean="0"/>
              <a:t>Academic </a:t>
            </a:r>
            <a:r>
              <a:rPr lang="en-US" sz="1800" dirty="0"/>
              <a:t>program rules ok to regulate student speech on social media—but must be narrowly tailored and directly related to established professional conduct standards </a:t>
            </a:r>
            <a:endParaRPr lang="en-US" sz="1800" dirty="0" smtClean="0"/>
          </a:p>
          <a:p>
            <a:endParaRPr lang="en-US" sz="1400" dirty="0"/>
          </a:p>
          <a:p>
            <a:r>
              <a:rPr lang="en-US" i="1" dirty="0" err="1" smtClean="0"/>
              <a:t>Murakowski</a:t>
            </a:r>
            <a:r>
              <a:rPr lang="en-US" i="1" dirty="0" smtClean="0"/>
              <a:t> v. University of Delaware </a:t>
            </a:r>
            <a:r>
              <a:rPr lang="en-US" dirty="0" smtClean="0"/>
              <a:t>(D. Del. 2008)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“[a]</a:t>
            </a:r>
            <a:r>
              <a:rPr lang="en-US" sz="1800" dirty="0" err="1"/>
              <a:t>lthough</a:t>
            </a:r>
            <a:r>
              <a:rPr lang="en-US" sz="1800" dirty="0"/>
              <a:t> complete chaos is </a:t>
            </a:r>
            <a:r>
              <a:rPr lang="en-US" sz="1800" dirty="0" smtClean="0"/>
              <a:t>not </a:t>
            </a:r>
            <a:r>
              <a:rPr lang="en-US" sz="1800" dirty="0"/>
              <a:t>required, something more than distraction </a:t>
            </a:r>
            <a:r>
              <a:rPr lang="en-US" sz="1800" dirty="0" smtClean="0"/>
              <a:t>or </a:t>
            </a:r>
            <a:r>
              <a:rPr lang="en-US" sz="1800" dirty="0"/>
              <a:t>discomfiture created by the speech is needed.” </a:t>
            </a:r>
            <a:endParaRPr lang="en-US" sz="1800" dirty="0" smtClean="0"/>
          </a:p>
          <a:p>
            <a:endParaRPr lang="en-US" sz="1800" dirty="0"/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79720" y="585216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Is there a material and substantial disruption?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46401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144" y="1828800"/>
            <a:ext cx="792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Gossip sites 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200" dirty="0" err="1" smtClean="0"/>
              <a:t>Yik</a:t>
            </a:r>
            <a:r>
              <a:rPr lang="en-US" sz="2200" dirty="0" smtClean="0"/>
              <a:t> Yak, Whisper, </a:t>
            </a:r>
            <a:r>
              <a:rPr lang="en-US" sz="2200" dirty="0" err="1" smtClean="0"/>
              <a:t>Burnbook</a:t>
            </a:r>
            <a:r>
              <a:rPr lang="en-US" sz="2200" dirty="0" smtClean="0"/>
              <a:t>, Juicy Campus</a:t>
            </a:r>
          </a:p>
          <a:p>
            <a:pPr lvl="1" indent="0"/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Platform for hate speech, disruptive speech, etc.</a:t>
            </a:r>
          </a:p>
          <a:p>
            <a:pPr lvl="1" indent="0"/>
            <a:r>
              <a:rPr lang="en-US" sz="22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Often online, off-campus</a:t>
            </a:r>
          </a:p>
          <a:p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Difficult to identify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Geolocation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Work with social media sites </a:t>
            </a:r>
          </a:p>
          <a:p>
            <a:pPr lvl="1" indent="0"/>
            <a:endParaRPr lang="en-US" sz="2200" dirty="0" smtClean="0"/>
          </a:p>
          <a:p>
            <a:pPr lvl="1" indent="0"/>
            <a:endParaRPr lang="en-US" sz="22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715000" y="533400"/>
            <a:ext cx="3581400" cy="914400"/>
          </a:xfrm>
          <a:prstGeom prst="rect">
            <a:avLst/>
          </a:prstGeom>
        </p:spPr>
        <p:txBody>
          <a:bodyPr anchor="t"/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endParaRPr lang="en-US" sz="3200" b="1" dirty="0" smtClean="0"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2200" y="533400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Anonymous Speech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38813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1200" y="6858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Privacy Rights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905000"/>
            <a:ext cx="7772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Fourth Amendment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Reasonable expectation of privacy</a:t>
            </a:r>
          </a:p>
          <a:p>
            <a:pPr lvl="1" indent="0"/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Electronic Communication Privacy Act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Prevents an entity from “intentionally accessing without authorization…and thereby obtaining an electronic communication from an electronic communication service while it is in storage”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Voluntary nature of some activities may allow authorization for school to view communication over social media (student-athletes, student organizations,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331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5146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PROTECTING OUR STUDENTS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550627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905872"/>
            <a:ext cx="8534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/>
            <a:r>
              <a:rPr lang="en-US" sz="2400" dirty="0" smtClean="0"/>
              <a:t>Cyberbullying</a:t>
            </a:r>
          </a:p>
          <a:p>
            <a:pPr marL="1480913" lvl="2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What is it?</a:t>
            </a:r>
          </a:p>
          <a:p>
            <a:pPr marL="1480913" lvl="2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Growing problem—linked to suicides on campuses</a:t>
            </a:r>
          </a:p>
          <a:p>
            <a:pPr lvl="1" indent="0"/>
            <a:endParaRPr lang="en-US" sz="1200" dirty="0" smtClean="0"/>
          </a:p>
          <a:p>
            <a:pPr lvl="1" indent="0"/>
            <a:r>
              <a:rPr lang="en-US" sz="2400" dirty="0" smtClean="0"/>
              <a:t>Other Electronic Harassment</a:t>
            </a:r>
          </a:p>
          <a:p>
            <a:pPr marL="1366613" lvl="2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Title IX, Campus </a:t>
            </a:r>
            <a:r>
              <a:rPr lang="en-US" sz="2200" dirty="0" err="1" smtClean="0"/>
              <a:t>SaVE</a:t>
            </a:r>
            <a:r>
              <a:rPr lang="en-US" sz="2200" dirty="0" smtClean="0"/>
              <a:t>, VAWA obligations</a:t>
            </a:r>
          </a:p>
          <a:p>
            <a:pPr marL="1877842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Cyberstalking</a:t>
            </a:r>
          </a:p>
          <a:p>
            <a:pPr marL="1877842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Obligation to respond to student harassment…</a:t>
            </a:r>
          </a:p>
          <a:p>
            <a:pPr marL="2390324" lvl="4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Severe and pervasive?</a:t>
            </a:r>
          </a:p>
          <a:p>
            <a:pPr marL="2390324" lvl="4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Do we have substantial control?</a:t>
            </a:r>
          </a:p>
          <a:p>
            <a:pPr marL="2390324" lvl="4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Do we know or reasonably should know about it?</a:t>
            </a:r>
          </a:p>
          <a:p>
            <a:pPr lvl="1" indent="0"/>
            <a:r>
              <a:rPr lang="en-US" sz="2400" dirty="0" smtClean="0"/>
              <a:t>Potential problems when addressing these issues:</a:t>
            </a: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Anonymous posts</a:t>
            </a: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Online, off-campus speech</a:t>
            </a:r>
          </a:p>
          <a:p>
            <a:endParaRPr lang="en-US" sz="2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715000" y="533400"/>
            <a:ext cx="3581400" cy="914400"/>
          </a:xfrm>
          <a:prstGeom prst="rect">
            <a:avLst/>
          </a:prstGeom>
        </p:spPr>
        <p:txBody>
          <a:bodyPr anchor="t"/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endParaRPr lang="en-US" sz="3200" b="1" dirty="0" smtClean="0"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35976" y="526973"/>
            <a:ext cx="358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Cyberbullying &amp; Electronic Harassment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02312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057400"/>
            <a:ext cx="73914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Threats to the university 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Hate speech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Concerning behavior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Suicide prevention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72200" y="5334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Other Safety Concerns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12056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9800" y="6858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Monitoring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2960" y="1676400"/>
            <a:ext cx="7543800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Advantages to proactive monitoring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Identify cyberbullying, electronic harassment, concerning behavior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Know students’ interests, concerns, etc. </a:t>
            </a:r>
          </a:p>
          <a:p>
            <a:endParaRPr lang="en-US" dirty="0"/>
          </a:p>
          <a:p>
            <a:r>
              <a:rPr lang="en-US" sz="2400" dirty="0" smtClean="0"/>
              <a:t>Disadvantages to proactive monitoring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Creates liability for university</a:t>
            </a: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Assumed a duty and may face liability if fail to meet that duty </a:t>
            </a:r>
          </a:p>
          <a:p>
            <a:pPr marL="1877842" lvl="3" indent="-342900">
              <a:buFont typeface="Wingdings" panose="05000000000000000000" pitchFamily="2" charset="2"/>
              <a:buChar char="§"/>
            </a:pPr>
            <a:r>
              <a:rPr lang="en-US" dirty="0" smtClean="0"/>
              <a:t>Failure to monitor properly</a:t>
            </a:r>
          </a:p>
          <a:p>
            <a:pPr marL="1877842" lvl="3" indent="-342900">
              <a:buFont typeface="Wingdings" panose="05000000000000000000" pitchFamily="2" charset="2"/>
              <a:buChar char="§"/>
            </a:pPr>
            <a:r>
              <a:rPr lang="en-US" dirty="0" smtClean="0"/>
              <a:t>Failure to act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Infringing on rights of students 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Electronic Communications Privacy Act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0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>
          <a:xfrm>
            <a:off x="5562600" y="609600"/>
            <a:ext cx="3581400" cy="1066800"/>
          </a:xfrm>
          <a:prstGeom prst="rect">
            <a:avLst/>
          </a:prstGeom>
        </p:spPr>
        <p:txBody>
          <a:bodyPr anchor="t"/>
          <a:lstStyle/>
          <a:p>
            <a:r>
              <a:rPr lang="en-US" sz="3200" b="1" dirty="0" smtClean="0">
                <a:latin typeface="Arial" charset="0"/>
                <a:ea typeface="ＭＳ Ｐゴシック" pitchFamily="-110" charset="-128"/>
                <a:cs typeface="Arial" charset="0"/>
              </a:rPr>
              <a:t>Social Media Uses and Trends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2209800"/>
            <a:ext cx="762000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General social interaction with friends</a:t>
            </a:r>
          </a:p>
          <a:p>
            <a:endParaRPr lang="en-US" sz="1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Share videos, photos, multimedia content</a:t>
            </a:r>
          </a:p>
          <a:p>
            <a:endParaRPr lang="en-US" sz="1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Express concerns, thoughts, ideas, stories</a:t>
            </a:r>
          </a:p>
          <a:p>
            <a:endParaRPr lang="en-US" sz="1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Gossip sites </a:t>
            </a:r>
          </a:p>
          <a:p>
            <a:endParaRPr lang="en-US" sz="1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Promote events</a:t>
            </a:r>
          </a:p>
          <a:p>
            <a:endParaRPr lang="en-US" sz="1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Retrieve and provide information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8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72200" y="6858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Liability for Monitoring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78486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Failure to monitor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Create a </a:t>
            </a:r>
            <a:r>
              <a:rPr lang="en-US" dirty="0" err="1" smtClean="0"/>
              <a:t>duty</a:t>
            </a:r>
            <a:r>
              <a:rPr lang="en-US" dirty="0" err="1" smtClean="0">
                <a:sym typeface="Wingdings" panose="05000000000000000000" pitchFamily="2" charset="2"/>
              </a:rPr>
              <a:t>miss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somethingliability</a:t>
            </a:r>
            <a:endParaRPr lang="en-US" dirty="0" smtClean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Active monitoring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ym typeface="Wingdings" panose="05000000000000000000" pitchFamily="2" charset="2"/>
              </a:rPr>
              <a:t>Become aware of threat and fail to act </a:t>
            </a:r>
            <a:endParaRPr lang="en-US" dirty="0">
              <a:sym typeface="Wingdings" panose="05000000000000000000" pitchFamily="2" charset="2"/>
            </a:endParaRP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ym typeface="Wingdings" panose="05000000000000000000" pitchFamily="2" charset="2"/>
              </a:rPr>
              <a:t>Stored Communications Act </a:t>
            </a:r>
          </a:p>
          <a:p>
            <a:pPr marL="1366613" lvl="2" indent="-342900"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Question of implied consent</a:t>
            </a:r>
          </a:p>
          <a:p>
            <a:pPr marL="1366613" lvl="2" indent="-342900"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Public information?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Special circumstances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ym typeface="Wingdings" panose="05000000000000000000" pitchFamily="2" charset="2"/>
              </a:rPr>
              <a:t>Learn of something—should monitor/look into it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ym typeface="Wingdings" panose="05000000000000000000" pitchFamily="2" charset="2"/>
              </a:rPr>
              <a:t>Policy? 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ym typeface="Wingdings" panose="05000000000000000000" pitchFamily="2" charset="2"/>
              </a:rPr>
              <a:t>Particular groups?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ym typeface="Wingdings" panose="05000000000000000000" pitchFamily="2" charset="2"/>
              </a:rPr>
              <a:t>Always be mindful of assumption of a duty 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242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667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How do </a:t>
            </a:r>
            <a:r>
              <a:rPr lang="en-US" sz="4800" b="1" smtClean="0"/>
              <a:t>we respond?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6864103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715000" y="533400"/>
            <a:ext cx="3581400" cy="914400"/>
          </a:xfrm>
          <a:prstGeom prst="rect">
            <a:avLst/>
          </a:prstGeom>
        </p:spPr>
        <p:txBody>
          <a:bodyPr anchor="t"/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endParaRPr lang="en-US" sz="3200" b="1" dirty="0" smtClean="0"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72200" y="563387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University Response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752600"/>
            <a:ext cx="7924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Look to Code of Student </a:t>
            </a:r>
            <a:r>
              <a:rPr lang="en-US" sz="2400" dirty="0" err="1" smtClean="0"/>
              <a:t>Responsbility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Look to discrimination laws and policies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Be mindful of Title IX and Campus </a:t>
            </a:r>
            <a:r>
              <a:rPr lang="en-US" sz="2000" dirty="0" err="1" smtClean="0"/>
              <a:t>SaVE</a:t>
            </a:r>
            <a:r>
              <a:rPr lang="en-US" sz="2000" dirty="0" smtClean="0"/>
              <a:t> obligations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Look to University Policies on use of the computer </a:t>
            </a:r>
            <a:r>
              <a:rPr lang="en-US" sz="2400" dirty="0"/>
              <a:t>n</a:t>
            </a:r>
            <a:r>
              <a:rPr lang="en-US" sz="2400" dirty="0" smtClean="0"/>
              <a:t>etwork, university computers, etc.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Contact law enforcement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Seek assistance from social media services to remove offensive posts, retrieve information, etc. 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622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8400" y="533400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University Response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76962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Educate our students!!</a:t>
            </a:r>
          </a:p>
          <a:p>
            <a:pPr marL="96843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Posts may be public</a:t>
            </a:r>
          </a:p>
          <a:p>
            <a:pPr lvl="1" indent="0"/>
            <a:endParaRPr lang="en-US" sz="800" dirty="0" smtClean="0"/>
          </a:p>
          <a:p>
            <a:pPr marL="96843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Posts are permanent</a:t>
            </a:r>
          </a:p>
          <a:p>
            <a:pPr lvl="1" indent="0"/>
            <a:endParaRPr lang="en-US" sz="800" dirty="0" smtClean="0"/>
          </a:p>
          <a:p>
            <a:pPr marL="96843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Posts may spread quickly</a:t>
            </a:r>
          </a:p>
          <a:p>
            <a:pPr lvl="1" indent="0"/>
            <a:endParaRPr lang="en-US" sz="800" dirty="0" smtClean="0"/>
          </a:p>
          <a:p>
            <a:pPr marL="96843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Policies on network and computer use</a:t>
            </a:r>
          </a:p>
          <a:p>
            <a:pPr lvl="1" indent="0"/>
            <a:endParaRPr lang="en-US" sz="800" dirty="0" smtClean="0"/>
          </a:p>
          <a:p>
            <a:pPr marL="96843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Effects of cyberbullying/electronic harassment on the victim/others and potential criminal action  </a:t>
            </a:r>
          </a:p>
          <a:p>
            <a:pPr lvl="1" indent="0"/>
            <a:endParaRPr lang="en-US" sz="800" dirty="0" smtClean="0"/>
          </a:p>
          <a:p>
            <a:pPr marL="96843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Potential discipline at school-level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14314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8264" y="1605897"/>
            <a:ext cx="7946136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Threats: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Identity theft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Online stalking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GPS tracking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Identifying patterns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Criminals monitoring accounts</a:t>
            </a:r>
          </a:p>
          <a:p>
            <a:pPr lvl="1" indent="0"/>
            <a:endParaRPr lang="en-US" sz="2400" dirty="0" smtClean="0"/>
          </a:p>
          <a:p>
            <a:r>
              <a:rPr lang="en-US" sz="2400" dirty="0" smtClean="0"/>
              <a:t>A few Do’s and Don’ts…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Don’t post status updates on your location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Do turn off location services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Don’t share that you are leaving town 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Do keep profile private 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Don’t accept friend requests from people you don’t know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43600" y="457200"/>
            <a:ext cx="32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Educating Students on </a:t>
            </a:r>
          </a:p>
          <a:p>
            <a:pPr algn="ctr"/>
            <a:r>
              <a:rPr lang="en-US" sz="2800" b="1" dirty="0" smtClean="0"/>
              <a:t>Safe Practices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966749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098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STUDENT-ATHLETES AND SOCIAL MEDIA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98864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0" y="685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Student-athletes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889760"/>
            <a:ext cx="8458200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/>
            <a:r>
              <a:rPr lang="en-US" sz="2800" dirty="0" smtClean="0"/>
              <a:t>Things to consider:</a:t>
            </a:r>
          </a:p>
          <a:p>
            <a:pPr marL="1366613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More publicity, more followers</a:t>
            </a:r>
          </a:p>
          <a:p>
            <a:pPr marL="1366613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NCAA rules and recommendations </a:t>
            </a:r>
          </a:p>
          <a:p>
            <a:pPr marL="1877842" lvl="3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UNC-Chapel Hill--Report from Committee on Infractions </a:t>
            </a:r>
          </a:p>
          <a:p>
            <a:pPr marL="1366613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Team unity/chemistry</a:t>
            </a:r>
          </a:p>
          <a:p>
            <a:pPr marL="1366613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Constitutional issues </a:t>
            </a:r>
          </a:p>
          <a:p>
            <a:pPr marL="1366613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Fans and boosters 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810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905000"/>
            <a:ext cx="739140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“Privilege, not a right” argument</a:t>
            </a:r>
            <a:endParaRPr lang="en-US" sz="800" dirty="0" smtClean="0"/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But argument that athletes don’t lose all constitutional rights when step on field/court</a:t>
            </a: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Should not be unreasonably broad </a:t>
            </a:r>
          </a:p>
          <a:p>
            <a:pPr lvl="2" indent="0"/>
            <a:endParaRPr lang="en-US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Courts have recognized a difference between speech in the classroom and speech on playing field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Have allowed restriction to prevent “substantially negative effect on team”</a:t>
            </a:r>
          </a:p>
          <a:p>
            <a:pPr marL="85413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200" dirty="0" smtClean="0"/>
              <a:t>Can consider team unity/chemistry</a:t>
            </a: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5943600" y="685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Student-Athletes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47423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752600"/>
            <a:ext cx="78486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Prior restraint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Governmental restriction on speech or publication before its actual expression</a:t>
            </a:r>
          </a:p>
          <a:p>
            <a:endParaRPr lang="en-US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Violates First Amendment unless speech is obscene, defamatory, or creates clear and present danger to society</a:t>
            </a:r>
          </a:p>
          <a:p>
            <a:endParaRPr lang="en-US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Government has burden of providing sufficient justification for restraint: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Must show that ban:</a:t>
            </a:r>
          </a:p>
          <a:p>
            <a:pPr marL="1366613" lvl="2" indent="-342900">
              <a:buFont typeface="Wingdings" panose="05000000000000000000" pitchFamily="2" charset="2"/>
              <a:buChar char="§"/>
            </a:pPr>
            <a:r>
              <a:rPr lang="en-US" sz="1800" dirty="0" smtClean="0"/>
              <a:t>Does not allocate overbroad discretion to government</a:t>
            </a:r>
          </a:p>
          <a:p>
            <a:pPr marL="1366613" lvl="2" indent="-342900">
              <a:buFont typeface="Wingdings" panose="05000000000000000000" pitchFamily="2" charset="2"/>
              <a:buChar char="§"/>
            </a:pPr>
            <a:r>
              <a:rPr lang="en-US" sz="1800" dirty="0" smtClean="0"/>
              <a:t>Not content-based</a:t>
            </a:r>
          </a:p>
          <a:p>
            <a:pPr marL="1366613" lvl="2" indent="-342900">
              <a:buFont typeface="Wingdings" panose="05000000000000000000" pitchFamily="2" charset="2"/>
              <a:buChar char="§"/>
            </a:pPr>
            <a:r>
              <a:rPr lang="en-US" sz="1800" dirty="0" smtClean="0"/>
              <a:t>Narrowly tailored to serve significant government interest</a:t>
            </a:r>
          </a:p>
          <a:p>
            <a:pPr marL="1366613" lvl="2" indent="-342900">
              <a:buFont typeface="Wingdings" panose="05000000000000000000" pitchFamily="2" charset="2"/>
              <a:buChar char="§"/>
            </a:pPr>
            <a:r>
              <a:rPr lang="en-US" sz="1800" dirty="0" smtClean="0"/>
              <a:t>Offers reasonable alternatives for communication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24600" y="457200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Social Media Bans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200355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96712" y="381000"/>
            <a:ext cx="358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Monitoring </a:t>
            </a:r>
          </a:p>
          <a:p>
            <a:pPr algn="ctr"/>
            <a:r>
              <a:rPr lang="en-US" sz="2800" b="1" dirty="0" smtClean="0"/>
              <a:t>Student-Athletes Social Media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286000"/>
            <a:ext cx="7391400" cy="30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286000"/>
            <a:ext cx="82296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Examples of ways schools monitor: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Third party—Varsity Monitor, etc. 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Student-athletes must accept coach’s “friend” request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Policy on social media use—what can and cannot say</a:t>
            </a:r>
          </a:p>
          <a:p>
            <a:pPr lvl="1" indent="0"/>
            <a:r>
              <a:rPr lang="en-US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Similar considerations as monitoring general student population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Constitutional concerns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Create a duty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417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257800" y="533400"/>
            <a:ext cx="3962400" cy="914400"/>
          </a:xfrm>
          <a:prstGeom prst="rect">
            <a:avLst/>
          </a:prstGeom>
        </p:spPr>
        <p:txBody>
          <a:bodyPr anchor="t"/>
          <a:lstStyle>
            <a:lvl1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360868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721736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082604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443472" algn="ctr" defTabSz="511230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endParaRPr lang="en-US" sz="3200" b="1" dirty="0" smtClean="0"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7400" y="535236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Common Social Media Platforms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157988"/>
            <a:ext cx="7467600" cy="310854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Facebook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Instagram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Snapchat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Twitter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YouTube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LinkedIn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err="1" smtClean="0"/>
              <a:t>Yik</a:t>
            </a:r>
            <a:r>
              <a:rPr lang="en-US" sz="2800" dirty="0" smtClean="0"/>
              <a:t> Yak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err="1" smtClean="0"/>
              <a:t>Burnbook</a:t>
            </a: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Whisper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Flickr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Blogs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0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51460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OTHER CONSIDERATIONS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3764169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9800" y="457200"/>
            <a:ext cx="281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Use of Social Media in the Classroom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981200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Classroom space made more public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tudents can post photos, live tweet, periscope, etc.</a:t>
            </a:r>
          </a:p>
          <a:p>
            <a:pPr lvl="1" indent="0"/>
            <a:r>
              <a:rPr lang="en-US" dirty="0" smtClean="0"/>
              <a:t> </a:t>
            </a:r>
          </a:p>
          <a:p>
            <a:r>
              <a:rPr lang="en-US" sz="2800" dirty="0" smtClean="0"/>
              <a:t>FERPA concerns </a:t>
            </a:r>
          </a:p>
          <a:p>
            <a:endParaRPr lang="en-US" sz="2800" dirty="0"/>
          </a:p>
          <a:p>
            <a:r>
              <a:rPr lang="en-US" sz="2800" dirty="0" smtClean="0"/>
              <a:t>Create a duty and obligation to report</a:t>
            </a:r>
          </a:p>
          <a:p>
            <a:endParaRPr lang="en-US" sz="2800" dirty="0"/>
          </a:p>
          <a:p>
            <a:r>
              <a:rPr lang="en-US" sz="2800" dirty="0" smtClean="0"/>
              <a:t>Advantages as well—more student interaction, easier to communicate, etc.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4624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28272" y="381000"/>
            <a:ext cx="251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Social Media Use by Employees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286000"/>
            <a:ext cx="75438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Free expression rights of employees</a:t>
            </a:r>
          </a:p>
          <a:p>
            <a:pPr marL="96843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Kansas University example</a:t>
            </a:r>
          </a:p>
          <a:p>
            <a:endParaRPr lang="en-US" sz="2800" dirty="0"/>
          </a:p>
          <a:p>
            <a:r>
              <a:rPr lang="en-US" sz="2800" dirty="0" smtClean="0"/>
              <a:t>Academic freedom</a:t>
            </a:r>
            <a:endParaRPr lang="en-US" dirty="0" smtClean="0"/>
          </a:p>
          <a:p>
            <a:pPr lvl="1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5247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8956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SO, NOW WHAT?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748576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817349"/>
            <a:ext cx="3171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Proactive Steps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83336" y="2057400"/>
            <a:ext cx="7446264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Educate students (and faculty and staff)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Best practices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Safety issues 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Code violations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Criminal action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Liability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NCAA rules</a:t>
            </a:r>
            <a:endParaRPr lang="en-US" sz="2000" dirty="0"/>
          </a:p>
          <a:p>
            <a:pPr marL="854130" lvl="1" indent="-342900">
              <a:buFont typeface="Courier New" panose="02070309020205020404" pitchFamily="49" charset="0"/>
              <a:buChar char="o"/>
            </a:pPr>
            <a:endParaRPr lang="en-US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monitor, do so effectively and be mindful of assumption of duty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Positive reinforcement for social media use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353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72200" y="6096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Positive Effects of Social Media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362200"/>
            <a:ext cx="754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Student interaction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Publicity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Share stories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Efficient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Cost effective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83488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QUESTIONS, COMMENTS, DISCUSSION</a:t>
            </a:r>
          </a:p>
          <a:p>
            <a:pPr algn="ctr"/>
            <a:endParaRPr lang="en-US" sz="4800" b="1" dirty="0"/>
          </a:p>
          <a:p>
            <a:pPr algn="ctr"/>
            <a:r>
              <a:rPr lang="en-US" sz="4800" b="1" dirty="0" smtClean="0"/>
              <a:t>#</a:t>
            </a:r>
            <a:r>
              <a:rPr lang="en-US" sz="4800" b="1" dirty="0" err="1" smtClean="0"/>
              <a:t>NinerNation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68122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0200" y="4572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Special Characteristics of Social Media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057400"/>
            <a:ext cx="7620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Instant and broad-reaching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Information can go viral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Immediacy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Everyone is connected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Popularity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Private accounts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Anonymity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Can hide behind usernames</a:t>
            </a:r>
          </a:p>
          <a:p>
            <a:pPr marL="85413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Grounds for controversial topics and discussions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Difficult to address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Effects on public relations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315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0" y="5334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Things to Consider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74676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Constitutional Rights</a:t>
            </a: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Free expression</a:t>
            </a: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Privacy rights</a:t>
            </a:r>
          </a:p>
          <a:p>
            <a:pPr lvl="2" indent="0"/>
            <a:endParaRPr lang="en-US" sz="2000" dirty="0" smtClean="0"/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Protection of Students</a:t>
            </a: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Cyberbullying and Harassment</a:t>
            </a: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Monitoring Pros and Cons</a:t>
            </a:r>
          </a:p>
          <a:p>
            <a:pPr marL="1366613" lvl="2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Educating Students </a:t>
            </a:r>
            <a:endParaRPr lang="en-US" sz="2400" dirty="0"/>
          </a:p>
          <a:p>
            <a:pPr marL="1366613" lvl="2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96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8956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CONSTITUTIONAL ISSUES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4958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81200"/>
            <a:ext cx="7162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/>
              <a:t>Old issue, new mechanisms, continued concerns</a:t>
            </a:r>
          </a:p>
          <a:p>
            <a:endParaRPr lang="en-US" sz="1600" dirty="0" smtClean="0"/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Speech on college campuses not a new issue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Social media provides more ways, easier access, new challenges</a:t>
            </a:r>
          </a:p>
          <a:p>
            <a:pPr marL="85413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Supreme Court has not taken up this matter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66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0" y="451158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Student Speech Cases 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78864"/>
            <a:ext cx="87630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Tinker v. Des Moines Independent </a:t>
            </a:r>
            <a:r>
              <a:rPr lang="en-US" sz="2400" i="1" dirty="0" err="1" smtClean="0"/>
              <a:t>Cmmty</a:t>
            </a:r>
            <a:r>
              <a:rPr lang="en-US" sz="2400" i="1" dirty="0" smtClean="0"/>
              <a:t> School District </a:t>
            </a:r>
            <a:r>
              <a:rPr lang="en-US" dirty="0" smtClean="0"/>
              <a:t>(1969)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May limit or discipline student expression if school officials reasonably conclude that expression will </a:t>
            </a:r>
            <a:r>
              <a:rPr lang="en-US" sz="2000" b="1" dirty="0" smtClean="0"/>
              <a:t>“materially and substantially disrupt the work and discipline of the school” </a:t>
            </a:r>
          </a:p>
          <a:p>
            <a:endParaRPr lang="en-US" sz="1800" dirty="0" smtClean="0"/>
          </a:p>
          <a:p>
            <a:r>
              <a:rPr lang="en-US" sz="2400" i="1" dirty="0" smtClean="0"/>
              <a:t>Healy v. James (1972)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Colleges may prohibit students’ associational activities that would </a:t>
            </a:r>
            <a:r>
              <a:rPr lang="en-US" sz="2000" b="1" dirty="0" smtClean="0"/>
              <a:t>“infringe reasonable campus rules, interrupt classes, or substantially interfere with the opportunity of students to obtain an education”</a:t>
            </a:r>
          </a:p>
          <a:p>
            <a:pPr marL="796980" lvl="1" indent="-285750">
              <a:buFont typeface="Courier New" panose="02070309020205020404" pitchFamily="49" charset="0"/>
              <a:buChar char="o"/>
            </a:pPr>
            <a:r>
              <a:rPr lang="en-US" sz="1800" dirty="0" smtClean="0"/>
              <a:t>“substantial and material disruption” test may apply to college’s efforts to regulate or discipline student speech BUT</a:t>
            </a:r>
          </a:p>
          <a:p>
            <a:pPr marL="796980" lvl="1" indent="-285750">
              <a:buFont typeface="Courier New" panose="02070309020205020404" pitchFamily="49" charset="0"/>
              <a:buChar char="o"/>
            </a:pPr>
            <a:r>
              <a:rPr lang="en-US" sz="1800" dirty="0" smtClean="0"/>
              <a:t>College has less leeway in regulating or disciplining such speech than secondary schools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298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CCharlotte_template05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4680</TotalTime>
  <Words>1869</Words>
  <Application>Microsoft Office PowerPoint</Application>
  <PresentationFormat>On-screen Show (4:3)</PresentationFormat>
  <Paragraphs>374</Paragraphs>
  <Slides>46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ＭＳ Ｐゴシック</vt:lpstr>
      <vt:lpstr>Arial</vt:lpstr>
      <vt:lpstr>Calibri</vt:lpstr>
      <vt:lpstr>Courier New</vt:lpstr>
      <vt:lpstr>Garamond</vt:lpstr>
      <vt:lpstr>Wingdings</vt:lpstr>
      <vt:lpstr>UNCCharlotte_template05 (1)</vt:lpstr>
      <vt:lpstr>When #Hashtags and Selfies Become Headaches and  Safety Concerns:  Students and Social Media Use  October 15, 2015  Catherine Mitchell Higher Education Legal Fellow  </vt:lpstr>
      <vt:lpstr>PowerPoint Presentation</vt:lpstr>
      <vt:lpstr>Social Media Uses and Trends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Arial font, 36 point  Presenter &amp; Title Date or conference name</dc:title>
  <dc:creator>Cindy Jones</dc:creator>
  <cp:lastModifiedBy>White, Melanie</cp:lastModifiedBy>
  <cp:revision>215</cp:revision>
  <cp:lastPrinted>2014-07-21T21:10:22Z</cp:lastPrinted>
  <dcterms:created xsi:type="dcterms:W3CDTF">2014-04-28T15:06:35Z</dcterms:created>
  <dcterms:modified xsi:type="dcterms:W3CDTF">2015-10-12T17:47:00Z</dcterms:modified>
</cp:coreProperties>
</file>