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7" r:id="rId2"/>
    <p:sldId id="268" r:id="rId3"/>
    <p:sldId id="269" r:id="rId4"/>
    <p:sldId id="270" r:id="rId5"/>
    <p:sldId id="271" r:id="rId6"/>
    <p:sldId id="272" r:id="rId7"/>
    <p:sldId id="273" r:id="rId8"/>
    <p:sldId id="274" r:id="rId9"/>
    <p:sldId id="275" r:id="rId10"/>
    <p:sldId id="276" r:id="rId11"/>
    <p:sldId id="278" r:id="rId12"/>
    <p:sldId id="279" r:id="rId13"/>
    <p:sldId id="302" r:id="rId14"/>
    <p:sldId id="280" r:id="rId15"/>
    <p:sldId id="281" r:id="rId16"/>
    <p:sldId id="300"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301" r:id="rId30"/>
    <p:sldId id="295" r:id="rId31"/>
    <p:sldId id="297" r:id="rId32"/>
    <p:sldId id="298" r:id="rId33"/>
    <p:sldId id="299" r:id="rId34"/>
  </p:sldIdLst>
  <p:sldSz cx="9144000" cy="6858000" type="screen4x3"/>
  <p:notesSz cx="6858000" cy="9144000"/>
  <p:defaultTextStyle>
    <a:defPPr>
      <a:defRPr lang="en-US"/>
    </a:defPPr>
    <a:lvl1pPr algn="l" defTabSz="511230" rtl="0" fontAlgn="base">
      <a:spcBef>
        <a:spcPct val="0"/>
      </a:spcBef>
      <a:spcAft>
        <a:spcPct val="0"/>
      </a:spcAft>
      <a:defRPr sz="2100" kern="1200">
        <a:solidFill>
          <a:schemeClr val="tx1"/>
        </a:solidFill>
        <a:latin typeface="Arial" charset="0"/>
        <a:ea typeface="ＭＳ Ｐゴシック" pitchFamily="-110" charset="-128"/>
        <a:cs typeface="+mn-cs"/>
      </a:defRPr>
    </a:lvl1pPr>
    <a:lvl2pPr marL="511230" indent="-150362" algn="l" defTabSz="511230" rtl="0" fontAlgn="base">
      <a:spcBef>
        <a:spcPct val="0"/>
      </a:spcBef>
      <a:spcAft>
        <a:spcPct val="0"/>
      </a:spcAft>
      <a:defRPr sz="2100" kern="1200">
        <a:solidFill>
          <a:schemeClr val="tx1"/>
        </a:solidFill>
        <a:latin typeface="Arial" charset="0"/>
        <a:ea typeface="ＭＳ Ｐゴシック" pitchFamily="-110" charset="-128"/>
        <a:cs typeface="+mn-cs"/>
      </a:defRPr>
    </a:lvl2pPr>
    <a:lvl3pPr marL="1023713" indent="-301977" algn="l" defTabSz="511230" rtl="0" fontAlgn="base">
      <a:spcBef>
        <a:spcPct val="0"/>
      </a:spcBef>
      <a:spcAft>
        <a:spcPct val="0"/>
      </a:spcAft>
      <a:defRPr sz="2100" kern="1200">
        <a:solidFill>
          <a:schemeClr val="tx1"/>
        </a:solidFill>
        <a:latin typeface="Arial" charset="0"/>
        <a:ea typeface="ＭＳ Ｐゴシック" pitchFamily="-110" charset="-128"/>
        <a:cs typeface="+mn-cs"/>
      </a:defRPr>
    </a:lvl3pPr>
    <a:lvl4pPr marL="1534942" indent="-452338" algn="l" defTabSz="511230" rtl="0" fontAlgn="base">
      <a:spcBef>
        <a:spcPct val="0"/>
      </a:spcBef>
      <a:spcAft>
        <a:spcPct val="0"/>
      </a:spcAft>
      <a:defRPr sz="2100" kern="1200">
        <a:solidFill>
          <a:schemeClr val="tx1"/>
        </a:solidFill>
        <a:latin typeface="Arial" charset="0"/>
        <a:ea typeface="ＭＳ Ｐゴシック" pitchFamily="-110" charset="-128"/>
        <a:cs typeface="+mn-cs"/>
      </a:defRPr>
    </a:lvl4pPr>
    <a:lvl5pPr marL="2047424" indent="-603953" algn="l" defTabSz="511230" rtl="0" fontAlgn="base">
      <a:spcBef>
        <a:spcPct val="0"/>
      </a:spcBef>
      <a:spcAft>
        <a:spcPct val="0"/>
      </a:spcAft>
      <a:defRPr sz="2100" kern="1200">
        <a:solidFill>
          <a:schemeClr val="tx1"/>
        </a:solidFill>
        <a:latin typeface="Arial" charset="0"/>
        <a:ea typeface="ＭＳ Ｐゴシック" pitchFamily="-110" charset="-128"/>
        <a:cs typeface="+mn-cs"/>
      </a:defRPr>
    </a:lvl5pPr>
    <a:lvl6pPr marL="1804340" algn="l" defTabSz="721736" rtl="0" eaLnBrk="1" latinLnBrk="0" hangingPunct="1">
      <a:defRPr sz="2100" kern="1200">
        <a:solidFill>
          <a:schemeClr val="tx1"/>
        </a:solidFill>
        <a:latin typeface="Arial" charset="0"/>
        <a:ea typeface="ＭＳ Ｐゴシック" pitchFamily="-110" charset="-128"/>
        <a:cs typeface="+mn-cs"/>
      </a:defRPr>
    </a:lvl6pPr>
    <a:lvl7pPr marL="2165208" algn="l" defTabSz="721736" rtl="0" eaLnBrk="1" latinLnBrk="0" hangingPunct="1">
      <a:defRPr sz="2100" kern="1200">
        <a:solidFill>
          <a:schemeClr val="tx1"/>
        </a:solidFill>
        <a:latin typeface="Arial" charset="0"/>
        <a:ea typeface="ＭＳ Ｐゴシック" pitchFamily="-110" charset="-128"/>
        <a:cs typeface="+mn-cs"/>
      </a:defRPr>
    </a:lvl7pPr>
    <a:lvl8pPr marL="2526076" algn="l" defTabSz="721736" rtl="0" eaLnBrk="1" latinLnBrk="0" hangingPunct="1">
      <a:defRPr sz="2100" kern="1200">
        <a:solidFill>
          <a:schemeClr val="tx1"/>
        </a:solidFill>
        <a:latin typeface="Arial" charset="0"/>
        <a:ea typeface="ＭＳ Ｐゴシック" pitchFamily="-110" charset="-128"/>
        <a:cs typeface="+mn-cs"/>
      </a:defRPr>
    </a:lvl8pPr>
    <a:lvl9pPr marL="2886944" algn="l" defTabSz="721736" rtl="0" eaLnBrk="1" latinLnBrk="0" hangingPunct="1">
      <a:defRPr sz="2100" kern="1200">
        <a:solidFill>
          <a:schemeClr val="tx1"/>
        </a:solidFill>
        <a:latin typeface="Arial" charset="0"/>
        <a:ea typeface="ＭＳ Ｐゴシック" pitchFamily="-11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varScale="1">
        <p:scale>
          <a:sx n="98" d="100"/>
          <a:sy n="98" d="100"/>
        </p:scale>
        <p:origin x="27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736CA0-57E5-481B-8183-4F2C0AFA58C7}" type="datetimeFigureOut">
              <a:rPr lang="en-US" smtClean="0"/>
              <a:t>10/9/2018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E5825-6056-4BD9-9765-1808249B8EAA}" type="slidenum">
              <a:rPr lang="en-US" smtClean="0"/>
              <a:t>‹#›</a:t>
            </a:fld>
            <a:endParaRPr lang="en-US"/>
          </a:p>
        </p:txBody>
      </p:sp>
    </p:spTree>
    <p:extLst>
      <p:ext uri="{BB962C8B-B14F-4D97-AF65-F5344CB8AC3E}">
        <p14:creationId xmlns:p14="http://schemas.microsoft.com/office/powerpoint/2010/main" val="3602077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85213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d78d8adae_0_9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Google Shape;147;g3d78d8ada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1" indent="-317500" rtl="0">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UNC-Charlotte is a public entity, applies to students and employees with disabilities.</a:t>
            </a:r>
            <a:endParaRPr sz="1400">
              <a:solidFill>
                <a:schemeClr val="dk1"/>
              </a:solidFill>
              <a:latin typeface="Lato"/>
              <a:ea typeface="Lato"/>
              <a:cs typeface="Lato"/>
              <a:sym typeface="Lato"/>
            </a:endParaRPr>
          </a:p>
          <a:p>
            <a:pPr marL="914400" lvl="1" indent="-317500" rtl="0">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Employees and students have to ask us for a reasonable accmodation. Accomodation form that describes the limitations to do the essential functions of their job or for students to access their education.</a:t>
            </a:r>
            <a:endParaRPr sz="1400">
              <a:solidFill>
                <a:schemeClr val="dk1"/>
              </a:solidFill>
              <a:latin typeface="Lato"/>
              <a:ea typeface="Lato"/>
              <a:cs typeface="Lato"/>
              <a:sym typeface="Lato"/>
            </a:endParaRPr>
          </a:p>
          <a:p>
            <a:pPr marL="914400" lvl="1" indent="-317500" rtl="0">
              <a:lnSpc>
                <a:spcPct val="115000"/>
              </a:lnSpc>
              <a:spcBef>
                <a:spcPts val="0"/>
              </a:spcBef>
              <a:spcAft>
                <a:spcPts val="0"/>
              </a:spcAft>
              <a:buClr>
                <a:schemeClr val="dk1"/>
              </a:buClr>
              <a:buSzPts val="1400"/>
              <a:buFont typeface="Lato"/>
              <a:buChar char="○"/>
            </a:pPr>
            <a:r>
              <a:rPr lang="en" sz="1400">
                <a:solidFill>
                  <a:schemeClr val="dk1"/>
                </a:solidFill>
                <a:latin typeface="Lato"/>
                <a:ea typeface="Lato"/>
                <a:cs typeface="Lato"/>
                <a:sym typeface="Lato"/>
              </a:rPr>
              <a:t>Tell University what accomodations they need.</a:t>
            </a:r>
            <a:endParaRPr sz="1400">
              <a:solidFill>
                <a:schemeClr val="dk1"/>
              </a:solidFill>
              <a:latin typeface="Lato"/>
              <a:ea typeface="Lato"/>
              <a:cs typeface="Lato"/>
              <a:sym typeface="Lato"/>
            </a:endParaRPr>
          </a:p>
        </p:txBody>
      </p:sp>
    </p:spTree>
    <p:extLst>
      <p:ext uri="{BB962C8B-B14F-4D97-AF65-F5344CB8AC3E}">
        <p14:creationId xmlns:p14="http://schemas.microsoft.com/office/powerpoint/2010/main" val="3062335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d78d8adae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Google Shape;162;g3d78d8ada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Task is something that helps you complete something in your everyday life, not comfort from the presence of the animal. A task would be a dog that is trained to sense the onset of a seizure and alert another person. A task is a dog that is trained to open doors for a blind person, or calm a person down when they are having a panic attack. </a:t>
            </a:r>
            <a:endParaRPr/>
          </a:p>
          <a:p>
            <a:pPr marL="0" lvl="0" indent="0" rtl="0">
              <a:spcBef>
                <a:spcPts val="0"/>
              </a:spcBef>
              <a:spcAft>
                <a:spcPts val="0"/>
              </a:spcAft>
              <a:buNone/>
            </a:pPr>
            <a:r>
              <a:rPr lang="en"/>
              <a:t>No requirement that a person with a disability register their service animal with the University. Students can go to ODS and tell Gena Smith that they have a service animal and that it will be coming onto campus and we can send an accomodation letter to faculty letting them know that the service animal will be present in the class.</a:t>
            </a:r>
            <a:endParaRPr/>
          </a:p>
          <a:p>
            <a:pPr marL="0" lvl="0" indent="0">
              <a:spcBef>
                <a:spcPts val="0"/>
              </a:spcBef>
              <a:spcAft>
                <a:spcPts val="0"/>
              </a:spcAft>
              <a:buNone/>
            </a:pPr>
            <a:r>
              <a:rPr lang="en"/>
              <a:t>The accomodation letter just states that this is a service animal and that it is trained to do work for a person with a disability. </a:t>
            </a:r>
            <a:endParaRPr/>
          </a:p>
        </p:txBody>
      </p:sp>
    </p:spTree>
    <p:extLst>
      <p:ext uri="{BB962C8B-B14F-4D97-AF65-F5344CB8AC3E}">
        <p14:creationId xmlns:p14="http://schemas.microsoft.com/office/powerpoint/2010/main" val="2045377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d78d8adae_0_8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Google Shape;170;g3d78d8adae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Every person with a disability has the right to be accompanied by a service animal trained to assist the person with his or her specific disability in any of the places listed in G.S. 168-3, and has the right to keep the service animal on any premises the person leases, rents, or uses. The person qualifies for these rights upon the showing of a tag, issued by the Department of Health and Human Services, under G.S. 168-4.3, stamped "NORTH CAROLINA SERVICE ANIMAL PERMANENT REGISTRATION" and stamped with a registration number, or upon a showing that the animal is being trained or has been trained as a service animal. The service animal may accompany a person in any of the places listed in G.S. 168-3.</a:t>
            </a:r>
            <a:endParaRPr dirty="0"/>
          </a:p>
          <a:p>
            <a:pPr marL="0" lvl="0" indent="0" rtl="0">
              <a:spcBef>
                <a:spcPts val="0"/>
              </a:spcBef>
              <a:spcAft>
                <a:spcPts val="0"/>
              </a:spcAft>
              <a:buNone/>
            </a:pPr>
            <a:r>
              <a:rPr lang="en" dirty="0"/>
              <a:t>N.C.G.S. 168-4.5- Misdemeanor under North Carolina law for a person to disguise an animal as a service animal or a service animal in training.</a:t>
            </a:r>
            <a:endParaRPr dirty="0"/>
          </a:p>
        </p:txBody>
      </p:sp>
    </p:spTree>
    <p:extLst>
      <p:ext uri="{BB962C8B-B14F-4D97-AF65-F5344CB8AC3E}">
        <p14:creationId xmlns:p14="http://schemas.microsoft.com/office/powerpoint/2010/main" val="396691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a71a54e08_1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Google Shape;178;g3a71a54e0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Can’t ask them what their disability is. Can’t ask them for documentation on the disability or the training that the animal has received</a:t>
            </a:r>
            <a:endParaRPr/>
          </a:p>
          <a:p>
            <a:pPr marL="0" lvl="0" indent="0">
              <a:spcBef>
                <a:spcPts val="0"/>
              </a:spcBef>
              <a:spcAft>
                <a:spcPts val="0"/>
              </a:spcAft>
              <a:buNone/>
            </a:pPr>
            <a:r>
              <a:rPr lang="en"/>
              <a:t>What you can do is listen to their answers. They may share quite a bit of information. If the answer to #1 or #2 reflects on this being just an emotional support animal and that it hasn’t received any training, then it isn’t a service animal.</a:t>
            </a:r>
            <a:endParaRPr/>
          </a:p>
        </p:txBody>
      </p:sp>
    </p:spTree>
    <p:extLst>
      <p:ext uri="{BB962C8B-B14F-4D97-AF65-F5344CB8AC3E}">
        <p14:creationId xmlns:p14="http://schemas.microsoft.com/office/powerpoint/2010/main" val="1594643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d8ac86fd9_0_13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Google Shape;191;g3d8ac86fd9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05511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d72721334_0_52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Google Shape;203;g3d72721334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82993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d78d8adae_0_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Google Shape;208;g3d78d8ada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93951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d8ac86fd9_0_18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3" name="Google Shape;213;g3d8ac86fd9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17941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d72721334_0_50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Google Shape;220;g3d72721334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358933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d78d8adae_0_1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Google Shape;227;g3d78d8ada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67814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d8ac86fd9_0_14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3d8ac86fd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396716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d8ac86fd9_0_5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2" name="Google Shape;272;g3d8ac86fd9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34586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d78d8adae_0_2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Google Shape;234;g3d78d8ada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US" dirty="0" smtClean="0"/>
              <a:t>Educational institutions must conduct an </a:t>
            </a:r>
            <a:r>
              <a:rPr lang="en-US" u="sng" dirty="0" smtClean="0"/>
              <a:t>individualized assessment</a:t>
            </a:r>
            <a:r>
              <a:rPr lang="en-US" dirty="0" smtClean="0"/>
              <a:t>.</a:t>
            </a:r>
          </a:p>
          <a:p>
            <a:pPr marL="457200" lvl="0" indent="-342900" rtl="0">
              <a:spcBef>
                <a:spcPts val="0"/>
              </a:spcBef>
              <a:spcAft>
                <a:spcPts val="0"/>
              </a:spcAft>
              <a:buSzPts val="1800"/>
              <a:buChar char="●"/>
            </a:pPr>
            <a:r>
              <a:rPr lang="en-US" dirty="0" smtClean="0"/>
              <a:t>Assessment must be based on </a:t>
            </a:r>
            <a:r>
              <a:rPr lang="en-US" u="sng" dirty="0" smtClean="0"/>
              <a:t>objective evidence</a:t>
            </a:r>
            <a:r>
              <a:rPr lang="en-US" dirty="0" smtClean="0"/>
              <a:t> about the specific animal, not fear, speculation, or generalized notations of a particular animal based on breed or weight</a:t>
            </a:r>
          </a:p>
          <a:p>
            <a:pPr marL="0" lvl="0" indent="0">
              <a:spcBef>
                <a:spcPts val="0"/>
              </a:spcBef>
              <a:spcAft>
                <a:spcPts val="0"/>
              </a:spcAft>
              <a:buNone/>
            </a:pPr>
            <a:endParaRPr dirty="0"/>
          </a:p>
        </p:txBody>
      </p:sp>
    </p:spTree>
    <p:extLst>
      <p:ext uri="{BB962C8B-B14F-4D97-AF65-F5344CB8AC3E}">
        <p14:creationId xmlns:p14="http://schemas.microsoft.com/office/powerpoint/2010/main" val="585435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d78d8adae_0_20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0" name="Google Shape;240;g3d78d8adae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09044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d78d8adae_0_3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Google Shape;295;g3d78d8ada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036223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d8ac86fd9_0_18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Google Shape;267;g3d8ac86fd9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542684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d8ac86fd9_0_16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9" name="Google Shape;309;g3d8ac86fd9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948901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3d8ac86fd9_0_17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1" name="Google Shape;321;g3d8ac86fd9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24886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d78d8adae_0_18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2" name="Google Shape;302;g3d78d8adae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719815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3d78d8adae_0_21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9" name="Google Shape;339;g3d78d8ada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983577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d78d8adae_0_7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Google Shape;345;g3d78d8ada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20955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d78d8adae_0_10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Google Shape;83;g3d78d8adae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2621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d78d8adae_0_10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Google Shape;88;g3d78d8adae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857280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d8ac86fd9_0_2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3d8ac86fd9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3371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d9b4d18a5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Google Shape;99;g3d9b4d18a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57006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d8ac86fd9_0_62: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Google Shape;118;g3d8ac86fd9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241701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d9b4d18a5_0_2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Google Shape;135;g3d9b4d18a5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383930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d8ac86fd9_0_8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Google Shape;142;g3d8ac86fd9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44120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9"/>
        <p:cNvGrpSpPr/>
        <p:nvPr/>
      </p:nvGrpSpPr>
      <p:grpSpPr>
        <a:xfrm>
          <a:off x="0" y="0"/>
          <a:ext cx="0" cy="0"/>
          <a:chOff x="0" y="0"/>
          <a:chExt cx="0" cy="0"/>
        </a:xfrm>
      </p:grpSpPr>
      <p:sp>
        <p:nvSpPr>
          <p:cNvPr id="10" name="Google Shape;10;p2"/>
          <p:cNvSpPr/>
          <p:nvPr/>
        </p:nvSpPr>
        <p:spPr>
          <a:xfrm>
            <a:off x="586721" y="0"/>
            <a:ext cx="7970700" cy="888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100"/>
          </a:p>
        </p:txBody>
      </p:sp>
      <p:sp>
        <p:nvSpPr>
          <p:cNvPr id="11" name="Google Shape;11;p2"/>
          <p:cNvSpPr/>
          <p:nvPr/>
        </p:nvSpPr>
        <p:spPr>
          <a:xfrm>
            <a:off x="586721" y="6769200"/>
            <a:ext cx="7970700" cy="888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100"/>
          </a:p>
        </p:txBody>
      </p:sp>
      <p:cxnSp>
        <p:nvCxnSpPr>
          <p:cNvPr id="12" name="Google Shape;12;p2"/>
          <p:cNvCxnSpPr/>
          <p:nvPr/>
        </p:nvCxnSpPr>
        <p:spPr>
          <a:xfrm>
            <a:off x="733219" y="2980468"/>
            <a:ext cx="385200" cy="0"/>
          </a:xfrm>
          <a:prstGeom prst="straightConnector1">
            <a:avLst/>
          </a:prstGeom>
          <a:noFill/>
          <a:ln w="28575" cap="flat" cmpd="sng">
            <a:solidFill>
              <a:schemeClr val="dk1"/>
            </a:solidFill>
            <a:prstDash val="solid"/>
            <a:round/>
            <a:headEnd type="none" w="sm" len="sm"/>
            <a:tailEnd type="none" w="sm" len="sm"/>
          </a:ln>
        </p:spPr>
      </p:cxnSp>
      <p:sp>
        <p:nvSpPr>
          <p:cNvPr id="13" name="Google Shape;13;p2"/>
          <p:cNvSpPr txBox="1">
            <a:spLocks noGrp="1"/>
          </p:cNvSpPr>
          <p:nvPr>
            <p:ph type="ctrTitle"/>
          </p:nvPr>
        </p:nvSpPr>
        <p:spPr>
          <a:xfrm>
            <a:off x="630600" y="182400"/>
            <a:ext cx="7893000" cy="2471600"/>
          </a:xfrm>
          <a:prstGeom prst="rect">
            <a:avLst/>
          </a:prstGeom>
        </p:spPr>
        <p:txBody>
          <a:bodyPr spcFirstLastPara="1" wrap="square" lIns="91425" tIns="91425" rIns="91425" bIns="91425" anchor="b" anchorCtr="0"/>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a:endParaRPr/>
          </a:p>
        </p:txBody>
      </p:sp>
      <p:sp>
        <p:nvSpPr>
          <p:cNvPr id="14" name="Google Shape;14;p2"/>
          <p:cNvSpPr txBox="1">
            <a:spLocks noGrp="1"/>
          </p:cNvSpPr>
          <p:nvPr>
            <p:ph type="subTitle" idx="1"/>
          </p:nvPr>
        </p:nvSpPr>
        <p:spPr>
          <a:xfrm>
            <a:off x="630600" y="4304500"/>
            <a:ext cx="7893000" cy="1698800"/>
          </a:xfrm>
          <a:prstGeom prst="rect">
            <a:avLst/>
          </a:prstGeom>
        </p:spPr>
        <p:txBody>
          <a:bodyPr spcFirstLastPara="1" wrap="square" lIns="91425" tIns="91425" rIns="91425" bIns="91425" anchor="b" anchorCtr="0"/>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a:endParaRPr/>
          </a:p>
        </p:txBody>
      </p:sp>
      <p:sp>
        <p:nvSpPr>
          <p:cNvPr id="15" name="Google Shape;15;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232413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25" y="6727600"/>
            <a:ext cx="9144000" cy="130400"/>
          </a:xfrm>
          <a:prstGeom prst="rect">
            <a:avLst/>
          </a:prstGeom>
          <a:solidFill>
            <a:schemeClr val="accent6"/>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100"/>
          </a:p>
        </p:txBody>
      </p:sp>
      <p:cxnSp>
        <p:nvCxnSpPr>
          <p:cNvPr id="23" name="Google Shape;23;p4"/>
          <p:cNvCxnSpPr/>
          <p:nvPr/>
        </p:nvCxnSpPr>
        <p:spPr>
          <a:xfrm>
            <a:off x="419425" y="1538927"/>
            <a:ext cx="385200" cy="0"/>
          </a:xfrm>
          <a:prstGeom prst="straightConnector1">
            <a:avLst/>
          </a:prstGeom>
          <a:noFill/>
          <a:ln w="28575" cap="flat" cmpd="sng">
            <a:solidFill>
              <a:schemeClr val="dk1"/>
            </a:solidFill>
            <a:prstDash val="solid"/>
            <a:round/>
            <a:headEnd type="none" w="sm" len="sm"/>
            <a:tailEnd type="none" w="sm" len="sm"/>
          </a:ln>
        </p:spPr>
      </p:cxnSp>
      <p:sp>
        <p:nvSpPr>
          <p:cNvPr id="24" name="Google Shape;24;p4"/>
          <p:cNvSpPr txBox="1">
            <a:spLocks noGrp="1"/>
          </p:cNvSpPr>
          <p:nvPr>
            <p:ph type="title"/>
          </p:nvPr>
        </p:nvSpPr>
        <p:spPr>
          <a:xfrm>
            <a:off x="311700" y="496967"/>
            <a:ext cx="8520600" cy="8600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body" idx="1"/>
          </p:nvPr>
        </p:nvSpPr>
        <p:spPr>
          <a:xfrm>
            <a:off x="311700" y="1890400"/>
            <a:ext cx="8520600" cy="4201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6" name="Google Shape;26;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78495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p:nvPr/>
        </p:nvSpPr>
        <p:spPr>
          <a:xfrm>
            <a:off x="586721" y="6769200"/>
            <a:ext cx="7970700" cy="888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100"/>
          </a:p>
        </p:txBody>
      </p:sp>
      <p:sp>
        <p:nvSpPr>
          <p:cNvPr id="18" name="Google Shape;18;p3"/>
          <p:cNvSpPr/>
          <p:nvPr/>
        </p:nvSpPr>
        <p:spPr>
          <a:xfrm>
            <a:off x="586721" y="0"/>
            <a:ext cx="7970700" cy="888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100"/>
          </a:p>
        </p:txBody>
      </p:sp>
      <p:sp>
        <p:nvSpPr>
          <p:cNvPr id="19" name="Google Shape;19;p3"/>
          <p:cNvSpPr txBox="1">
            <a:spLocks noGrp="1"/>
          </p:cNvSpPr>
          <p:nvPr>
            <p:ph type="title"/>
          </p:nvPr>
        </p:nvSpPr>
        <p:spPr>
          <a:xfrm>
            <a:off x="509550" y="2561800"/>
            <a:ext cx="8124900" cy="17344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6218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cxnSp>
        <p:nvCxnSpPr>
          <p:cNvPr id="28" name="Google Shape;28;p5"/>
          <p:cNvCxnSpPr/>
          <p:nvPr/>
        </p:nvCxnSpPr>
        <p:spPr>
          <a:xfrm>
            <a:off x="419425" y="1538927"/>
            <a:ext cx="385200" cy="0"/>
          </a:xfrm>
          <a:prstGeom prst="straightConnector1">
            <a:avLst/>
          </a:prstGeom>
          <a:noFill/>
          <a:ln w="28575" cap="flat" cmpd="sng">
            <a:solidFill>
              <a:schemeClr val="dk1"/>
            </a:solidFill>
            <a:prstDash val="solid"/>
            <a:round/>
            <a:headEnd type="none" w="sm" len="sm"/>
            <a:tailEnd type="none" w="sm" len="sm"/>
          </a:ln>
        </p:spPr>
      </p:cxnSp>
      <p:sp>
        <p:nvSpPr>
          <p:cNvPr id="29" name="Google Shape;29;p5"/>
          <p:cNvSpPr txBox="1">
            <a:spLocks noGrp="1"/>
          </p:cNvSpPr>
          <p:nvPr>
            <p:ph type="title"/>
          </p:nvPr>
        </p:nvSpPr>
        <p:spPr>
          <a:xfrm>
            <a:off x="311700" y="496967"/>
            <a:ext cx="8520600" cy="8600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311700" y="1890600"/>
            <a:ext cx="3999900" cy="4201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5"/>
          <p:cNvSpPr txBox="1">
            <a:spLocks noGrp="1"/>
          </p:cNvSpPr>
          <p:nvPr>
            <p:ph type="body" idx="2"/>
          </p:nvPr>
        </p:nvSpPr>
        <p:spPr>
          <a:xfrm>
            <a:off x="4832400" y="1890600"/>
            <a:ext cx="3999900" cy="4201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482176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gi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l="-1000" r="-1000"/>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511230" rtl="0" eaLnBrk="1" fontAlgn="base" hangingPunct="1">
        <a:spcBef>
          <a:spcPct val="0"/>
        </a:spcBef>
        <a:spcAft>
          <a:spcPct val="0"/>
        </a:spcAft>
        <a:defRPr sz="4900" kern="1200">
          <a:solidFill>
            <a:schemeClr val="tx1"/>
          </a:solidFill>
          <a:latin typeface="+mj-lt"/>
          <a:ea typeface="ＭＳ Ｐゴシック" pitchFamily="-112" charset="-128"/>
          <a:cs typeface="ＭＳ Ｐゴシック" pitchFamily="-112" charset="-128"/>
        </a:defRPr>
      </a:lvl1pPr>
      <a:lvl2pPr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2pPr>
      <a:lvl3pPr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3pPr>
      <a:lvl4pPr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4pPr>
      <a:lvl5pPr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5pPr>
      <a:lvl6pPr marL="360868"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6pPr>
      <a:lvl7pPr marL="721736"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7pPr>
      <a:lvl8pPr marL="1082604"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8pPr>
      <a:lvl9pPr marL="1443472" algn="ctr" defTabSz="511230" rtl="0" eaLnBrk="1" fontAlgn="base" hangingPunct="1">
        <a:spcBef>
          <a:spcPct val="0"/>
        </a:spcBef>
        <a:spcAft>
          <a:spcPct val="0"/>
        </a:spcAft>
        <a:defRPr sz="4900">
          <a:solidFill>
            <a:schemeClr val="tx1"/>
          </a:solidFill>
          <a:latin typeface="Calibri" pitchFamily="-112" charset="0"/>
          <a:ea typeface="ＭＳ Ｐゴシック" pitchFamily="-112" charset="-128"/>
          <a:cs typeface="ＭＳ Ｐゴシック" pitchFamily="-112" charset="-128"/>
        </a:defRPr>
      </a:lvl9pPr>
    </p:titleStyle>
    <p:bodyStyle>
      <a:lvl1pPr marL="383422" indent="-383422" algn="l" defTabSz="511230" rtl="0" eaLnBrk="1" fontAlgn="base" hangingPunct="1">
        <a:spcBef>
          <a:spcPct val="20000"/>
        </a:spcBef>
        <a:spcAft>
          <a:spcPct val="0"/>
        </a:spcAft>
        <a:buFont typeface="Arial" charset="0"/>
        <a:buChar char="•"/>
        <a:defRPr sz="3600" kern="1200">
          <a:solidFill>
            <a:schemeClr val="tx1"/>
          </a:solidFill>
          <a:latin typeface="+mn-lt"/>
          <a:ea typeface="ＭＳ Ｐゴシック" pitchFamily="-112" charset="-128"/>
          <a:cs typeface="ＭＳ Ｐゴシック" pitchFamily="-112" charset="-128"/>
        </a:defRPr>
      </a:lvl1pPr>
      <a:lvl2pPr marL="830749" indent="-319519" algn="l" defTabSz="511230" rtl="0" eaLnBrk="1" fontAlgn="base" hangingPunct="1">
        <a:spcBef>
          <a:spcPct val="20000"/>
        </a:spcBef>
        <a:spcAft>
          <a:spcPct val="0"/>
        </a:spcAft>
        <a:buFont typeface="Arial" charset="0"/>
        <a:buChar char="–"/>
        <a:defRPr sz="3200" kern="1200">
          <a:solidFill>
            <a:schemeClr val="tx1"/>
          </a:solidFill>
          <a:latin typeface="+mn-lt"/>
          <a:ea typeface="ＭＳ Ｐゴシック" pitchFamily="-112" charset="-128"/>
          <a:cs typeface="+mn-cs"/>
        </a:defRPr>
      </a:lvl2pPr>
      <a:lvl3pPr marL="1279327" indent="-255615" algn="l" defTabSz="511230" rtl="0" eaLnBrk="1" fontAlgn="base" hangingPunct="1">
        <a:spcBef>
          <a:spcPct val="20000"/>
        </a:spcBef>
        <a:spcAft>
          <a:spcPct val="0"/>
        </a:spcAft>
        <a:buFont typeface="Arial" charset="0"/>
        <a:buChar char="•"/>
        <a:defRPr sz="2700" kern="1200">
          <a:solidFill>
            <a:schemeClr val="tx1"/>
          </a:solidFill>
          <a:latin typeface="+mn-lt"/>
          <a:ea typeface="ＭＳ Ｐゴシック" pitchFamily="-112" charset="-128"/>
          <a:cs typeface="+mn-cs"/>
        </a:defRPr>
      </a:lvl3pPr>
      <a:lvl4pPr marL="1791810" indent="-255615" algn="l" defTabSz="511230" rtl="0" eaLnBrk="1" fontAlgn="base" hangingPunct="1">
        <a:spcBef>
          <a:spcPct val="20000"/>
        </a:spcBef>
        <a:spcAft>
          <a:spcPct val="0"/>
        </a:spcAft>
        <a:buFont typeface="Arial" charset="0"/>
        <a:buChar char="–"/>
        <a:defRPr sz="2200" kern="1200">
          <a:solidFill>
            <a:schemeClr val="tx1"/>
          </a:solidFill>
          <a:latin typeface="+mn-lt"/>
          <a:ea typeface="ＭＳ Ｐゴシック" pitchFamily="-112" charset="-128"/>
          <a:cs typeface="+mn-cs"/>
        </a:defRPr>
      </a:lvl4pPr>
      <a:lvl5pPr marL="2303039" indent="-255615" algn="l" defTabSz="511230" rtl="0" eaLnBrk="1" fontAlgn="base" hangingPunct="1">
        <a:spcBef>
          <a:spcPct val="20000"/>
        </a:spcBef>
        <a:spcAft>
          <a:spcPct val="0"/>
        </a:spcAft>
        <a:buFont typeface="Arial" charset="0"/>
        <a:buChar char="»"/>
        <a:defRPr sz="2200" kern="1200">
          <a:solidFill>
            <a:schemeClr val="tx1"/>
          </a:solidFill>
          <a:latin typeface="+mn-lt"/>
          <a:ea typeface="ＭＳ Ｐゴシック" pitchFamily="-112" charset="-128"/>
          <a:cs typeface="+mn-cs"/>
        </a:defRPr>
      </a:lvl5pPr>
      <a:lvl6pPr marL="2815997" indent="-256000" algn="l" defTabSz="511999" rtl="0" eaLnBrk="1" latinLnBrk="0" hangingPunct="1">
        <a:spcBef>
          <a:spcPct val="20000"/>
        </a:spcBef>
        <a:buFont typeface="Arial"/>
        <a:buChar char="•"/>
        <a:defRPr sz="2200" kern="1200">
          <a:solidFill>
            <a:schemeClr val="tx1"/>
          </a:solidFill>
          <a:latin typeface="+mn-lt"/>
          <a:ea typeface="+mn-ea"/>
          <a:cs typeface="+mn-cs"/>
        </a:defRPr>
      </a:lvl6pPr>
      <a:lvl7pPr marL="3327997" indent="-256000" algn="l" defTabSz="511999" rtl="0" eaLnBrk="1" latinLnBrk="0" hangingPunct="1">
        <a:spcBef>
          <a:spcPct val="20000"/>
        </a:spcBef>
        <a:buFont typeface="Arial"/>
        <a:buChar char="•"/>
        <a:defRPr sz="2200" kern="1200">
          <a:solidFill>
            <a:schemeClr val="tx1"/>
          </a:solidFill>
          <a:latin typeface="+mn-lt"/>
          <a:ea typeface="+mn-ea"/>
          <a:cs typeface="+mn-cs"/>
        </a:defRPr>
      </a:lvl7pPr>
      <a:lvl8pPr marL="3839996" indent="-256000" algn="l" defTabSz="511999" rtl="0" eaLnBrk="1" latinLnBrk="0" hangingPunct="1">
        <a:spcBef>
          <a:spcPct val="20000"/>
        </a:spcBef>
        <a:buFont typeface="Arial"/>
        <a:buChar char="•"/>
        <a:defRPr sz="2200" kern="1200">
          <a:solidFill>
            <a:schemeClr val="tx1"/>
          </a:solidFill>
          <a:latin typeface="+mn-lt"/>
          <a:ea typeface="+mn-ea"/>
          <a:cs typeface="+mn-cs"/>
        </a:defRPr>
      </a:lvl8pPr>
      <a:lvl9pPr marL="4351996" indent="-256000" algn="l" defTabSz="511999"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11999" rtl="0" eaLnBrk="1" latinLnBrk="0" hangingPunct="1">
        <a:defRPr sz="2100" kern="1200">
          <a:solidFill>
            <a:schemeClr val="tx1"/>
          </a:solidFill>
          <a:latin typeface="+mn-lt"/>
          <a:ea typeface="+mn-ea"/>
          <a:cs typeface="+mn-cs"/>
        </a:defRPr>
      </a:lvl1pPr>
      <a:lvl2pPr marL="511999" algn="l" defTabSz="511999" rtl="0" eaLnBrk="1" latinLnBrk="0" hangingPunct="1">
        <a:defRPr sz="2100" kern="1200">
          <a:solidFill>
            <a:schemeClr val="tx1"/>
          </a:solidFill>
          <a:latin typeface="+mn-lt"/>
          <a:ea typeface="+mn-ea"/>
          <a:cs typeface="+mn-cs"/>
        </a:defRPr>
      </a:lvl2pPr>
      <a:lvl3pPr marL="1023999" algn="l" defTabSz="511999" rtl="0" eaLnBrk="1" latinLnBrk="0" hangingPunct="1">
        <a:defRPr sz="2100" kern="1200">
          <a:solidFill>
            <a:schemeClr val="tx1"/>
          </a:solidFill>
          <a:latin typeface="+mn-lt"/>
          <a:ea typeface="+mn-ea"/>
          <a:cs typeface="+mn-cs"/>
        </a:defRPr>
      </a:lvl3pPr>
      <a:lvl4pPr marL="1535998" algn="l" defTabSz="511999" rtl="0" eaLnBrk="1" latinLnBrk="0" hangingPunct="1">
        <a:defRPr sz="2100" kern="1200">
          <a:solidFill>
            <a:schemeClr val="tx1"/>
          </a:solidFill>
          <a:latin typeface="+mn-lt"/>
          <a:ea typeface="+mn-ea"/>
          <a:cs typeface="+mn-cs"/>
        </a:defRPr>
      </a:lvl4pPr>
      <a:lvl5pPr marL="2047997" algn="l" defTabSz="511999" rtl="0" eaLnBrk="1" latinLnBrk="0" hangingPunct="1">
        <a:defRPr sz="2100" kern="1200">
          <a:solidFill>
            <a:schemeClr val="tx1"/>
          </a:solidFill>
          <a:latin typeface="+mn-lt"/>
          <a:ea typeface="+mn-ea"/>
          <a:cs typeface="+mn-cs"/>
        </a:defRPr>
      </a:lvl5pPr>
      <a:lvl6pPr marL="2559997" algn="l" defTabSz="511999" rtl="0" eaLnBrk="1" latinLnBrk="0" hangingPunct="1">
        <a:defRPr sz="2100" kern="1200">
          <a:solidFill>
            <a:schemeClr val="tx1"/>
          </a:solidFill>
          <a:latin typeface="+mn-lt"/>
          <a:ea typeface="+mn-ea"/>
          <a:cs typeface="+mn-cs"/>
        </a:defRPr>
      </a:lvl6pPr>
      <a:lvl7pPr marL="3071997" algn="l" defTabSz="511999" rtl="0" eaLnBrk="1" latinLnBrk="0" hangingPunct="1">
        <a:defRPr sz="2100" kern="1200">
          <a:solidFill>
            <a:schemeClr val="tx1"/>
          </a:solidFill>
          <a:latin typeface="+mn-lt"/>
          <a:ea typeface="+mn-ea"/>
          <a:cs typeface="+mn-cs"/>
        </a:defRPr>
      </a:lvl7pPr>
      <a:lvl8pPr marL="3583997" algn="l" defTabSz="511999" rtl="0" eaLnBrk="1" latinLnBrk="0" hangingPunct="1">
        <a:defRPr sz="2100" kern="1200">
          <a:solidFill>
            <a:schemeClr val="tx1"/>
          </a:solidFill>
          <a:latin typeface="+mn-lt"/>
          <a:ea typeface="+mn-ea"/>
          <a:cs typeface="+mn-cs"/>
        </a:defRPr>
      </a:lvl8pPr>
      <a:lvl9pPr marL="4095996" algn="l" defTabSz="511999"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usatoday.com/videos/news/nation/2018/06/26/former-president-george-h.w.-bush-gets-service-dog-named-sully/36389677/"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people.com/pets/emotional-support-duck-boards-plane-with-owner-delights-everyone/"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533145" y="1303384"/>
            <a:ext cx="8149200" cy="994800"/>
          </a:xfrm>
          <a:prstGeom prst="rect">
            <a:avLst/>
          </a:prstGeom>
        </p:spPr>
        <p:txBody>
          <a:bodyPr spcFirstLastPara="1" wrap="square" lIns="91425" tIns="91425" rIns="91425" bIns="91425" anchor="b" anchorCtr="0">
            <a:noAutofit/>
          </a:bodyPr>
          <a:lstStyle/>
          <a:p>
            <a:r>
              <a:rPr lang="en" sz="2400" dirty="0"/>
              <a:t>Barking Up the </a:t>
            </a:r>
            <a:r>
              <a:rPr lang="en" sz="2400" i="1" dirty="0"/>
              <a:t>Right </a:t>
            </a:r>
            <a:r>
              <a:rPr lang="en" sz="2400" dirty="0"/>
              <a:t>Tree: Navigating Accomodation Requests for Animals on College Campuses </a:t>
            </a:r>
            <a:endParaRPr sz="2400" dirty="0"/>
          </a:p>
        </p:txBody>
      </p:sp>
      <p:sp>
        <p:nvSpPr>
          <p:cNvPr id="69" name="Google Shape;69;p13"/>
          <p:cNvSpPr txBox="1">
            <a:spLocks noGrp="1"/>
          </p:cNvSpPr>
          <p:nvPr>
            <p:ph type="subTitle" idx="1"/>
          </p:nvPr>
        </p:nvSpPr>
        <p:spPr>
          <a:xfrm>
            <a:off x="625500" y="4459775"/>
            <a:ext cx="7893000" cy="1274100"/>
          </a:xfrm>
          <a:prstGeom prst="rect">
            <a:avLst/>
          </a:prstGeom>
        </p:spPr>
        <p:txBody>
          <a:bodyPr spcFirstLastPara="1" wrap="square" lIns="91425" tIns="91425" rIns="91425" bIns="91425" anchor="b" anchorCtr="0">
            <a:noAutofit/>
          </a:bodyPr>
          <a:lstStyle/>
          <a:p>
            <a:pPr marL="0" indent="0"/>
            <a:r>
              <a:rPr lang="en" b="1" i="1" dirty="0">
                <a:solidFill>
                  <a:schemeClr val="tx1"/>
                </a:solidFill>
              </a:rPr>
              <a:t>Kris Caudle</a:t>
            </a:r>
            <a:r>
              <a:rPr lang="en" b="1" dirty="0">
                <a:solidFill>
                  <a:schemeClr val="tx1"/>
                </a:solidFill>
              </a:rPr>
              <a:t>, Legal Fellow for the Office of Legal Affairs</a:t>
            </a:r>
            <a:endParaRPr b="1" dirty="0">
              <a:solidFill>
                <a:schemeClr val="tx1"/>
              </a:solidFill>
            </a:endParaRPr>
          </a:p>
          <a:p>
            <a:pPr marL="0" indent="0"/>
            <a:r>
              <a:rPr lang="en" b="1" i="1" dirty="0">
                <a:solidFill>
                  <a:schemeClr val="tx1"/>
                </a:solidFill>
              </a:rPr>
              <a:t>Gena Smith</a:t>
            </a:r>
            <a:r>
              <a:rPr lang="en" b="1" dirty="0">
                <a:solidFill>
                  <a:schemeClr val="tx1"/>
                </a:solidFill>
              </a:rPr>
              <a:t>, Director of Disability Services</a:t>
            </a:r>
            <a:endParaRPr b="1" dirty="0">
              <a:solidFill>
                <a:schemeClr val="tx1"/>
              </a:solidFill>
            </a:endParaRPr>
          </a:p>
        </p:txBody>
      </p:sp>
      <p:pic>
        <p:nvPicPr>
          <p:cNvPr id="70" name="Google Shape;70;p13"/>
          <p:cNvPicPr preferRelativeResize="0"/>
          <p:nvPr/>
        </p:nvPicPr>
        <p:blipFill>
          <a:blip r:embed="rId3">
            <a:alphaModFix/>
          </a:blip>
          <a:stretch>
            <a:fillRect/>
          </a:stretch>
        </p:blipFill>
        <p:spPr>
          <a:xfrm>
            <a:off x="3110964" y="2362389"/>
            <a:ext cx="2922075" cy="1968975"/>
          </a:xfrm>
          <a:prstGeom prst="rect">
            <a:avLst/>
          </a:prstGeom>
          <a:noFill/>
          <a:ln>
            <a:noFill/>
          </a:ln>
        </p:spPr>
      </p:pic>
    </p:spTree>
    <p:extLst>
      <p:ext uri="{BB962C8B-B14F-4D97-AF65-F5344CB8AC3E}">
        <p14:creationId xmlns:p14="http://schemas.microsoft.com/office/powerpoint/2010/main" val="3553912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311700" y="1418900"/>
            <a:ext cx="8520600" cy="645000"/>
          </a:xfrm>
          <a:prstGeom prst="rect">
            <a:avLst/>
          </a:prstGeom>
        </p:spPr>
        <p:txBody>
          <a:bodyPr spcFirstLastPara="1" wrap="square" lIns="91425" tIns="91425" rIns="91425" bIns="91425" anchor="t" anchorCtr="0">
            <a:noAutofit/>
          </a:bodyPr>
          <a:lstStyle/>
          <a:p>
            <a:r>
              <a:rPr lang="en" sz="3200" b="1" dirty="0"/>
              <a:t>Americans with Disabilities Act (1990) </a:t>
            </a:r>
            <a:endParaRPr sz="3200" b="1" dirty="0"/>
          </a:p>
        </p:txBody>
      </p:sp>
      <p:sp>
        <p:nvSpPr>
          <p:cNvPr id="150" name="Google Shape;150;p24"/>
          <p:cNvSpPr txBox="1">
            <a:spLocks noGrp="1"/>
          </p:cNvSpPr>
          <p:nvPr>
            <p:ph type="body" idx="1"/>
          </p:nvPr>
        </p:nvSpPr>
        <p:spPr>
          <a:xfrm>
            <a:off x="311700" y="2209800"/>
            <a:ext cx="5501400" cy="3455400"/>
          </a:xfrm>
          <a:prstGeom prst="rect">
            <a:avLst/>
          </a:prstGeom>
        </p:spPr>
        <p:txBody>
          <a:bodyPr spcFirstLastPara="1" wrap="square" lIns="91425" tIns="91425" rIns="91425" bIns="91425" anchor="t" anchorCtr="0">
            <a:noAutofit/>
          </a:bodyPr>
          <a:lstStyle/>
          <a:p>
            <a:r>
              <a:rPr lang="en" sz="2000" dirty="0"/>
              <a:t>No qualified individual with a disability shall be excluded from participation in or be denied the benefits of services, programs, or activities of a public entity, or be subjected to discrimination by a public entity.</a:t>
            </a:r>
            <a:endParaRPr sz="2000" dirty="0"/>
          </a:p>
          <a:p>
            <a:r>
              <a:rPr lang="en" sz="2000" dirty="0"/>
              <a:t>University must provide a </a:t>
            </a:r>
            <a:r>
              <a:rPr lang="en" sz="2000" u="sng" dirty="0"/>
              <a:t>reasonable accommodation</a:t>
            </a:r>
            <a:r>
              <a:rPr lang="en" sz="2000" dirty="0"/>
              <a:t> to a person with a disability unless providing the request would impose an </a:t>
            </a:r>
            <a:r>
              <a:rPr lang="en" sz="2000" u="sng" dirty="0"/>
              <a:t>undue burden</a:t>
            </a:r>
            <a:r>
              <a:rPr lang="en" sz="2000" dirty="0"/>
              <a:t> or </a:t>
            </a:r>
            <a:r>
              <a:rPr lang="en" sz="2000" u="sng" dirty="0"/>
              <a:t>fundamentally alter</a:t>
            </a:r>
            <a:r>
              <a:rPr lang="en" sz="2000" dirty="0"/>
              <a:t> an education program.</a:t>
            </a:r>
            <a:endParaRPr sz="2000" dirty="0"/>
          </a:p>
        </p:txBody>
      </p:sp>
      <p:pic>
        <p:nvPicPr>
          <p:cNvPr id="151" name="Google Shape;151;p24"/>
          <p:cNvPicPr preferRelativeResize="0"/>
          <p:nvPr/>
        </p:nvPicPr>
        <p:blipFill>
          <a:blip r:embed="rId3">
            <a:alphaModFix/>
          </a:blip>
          <a:stretch>
            <a:fillRect/>
          </a:stretch>
        </p:blipFill>
        <p:spPr>
          <a:xfrm>
            <a:off x="6014775" y="2063900"/>
            <a:ext cx="2381250" cy="1581150"/>
          </a:xfrm>
          <a:prstGeom prst="rect">
            <a:avLst/>
          </a:prstGeom>
          <a:noFill/>
          <a:ln>
            <a:noFill/>
          </a:ln>
        </p:spPr>
      </p:pic>
      <p:pic>
        <p:nvPicPr>
          <p:cNvPr id="152" name="Google Shape;152;p24"/>
          <p:cNvPicPr preferRelativeResize="0"/>
          <p:nvPr/>
        </p:nvPicPr>
        <p:blipFill>
          <a:blip r:embed="rId4">
            <a:alphaModFix/>
          </a:blip>
          <a:stretch>
            <a:fillRect/>
          </a:stretch>
        </p:blipFill>
        <p:spPr>
          <a:xfrm>
            <a:off x="6357900" y="3833975"/>
            <a:ext cx="1695000" cy="1695000"/>
          </a:xfrm>
          <a:prstGeom prst="rect">
            <a:avLst/>
          </a:prstGeom>
          <a:noFill/>
          <a:ln>
            <a:noFill/>
          </a:ln>
        </p:spPr>
      </p:pic>
    </p:spTree>
    <p:extLst>
      <p:ext uri="{BB962C8B-B14F-4D97-AF65-F5344CB8AC3E}">
        <p14:creationId xmlns:p14="http://schemas.microsoft.com/office/powerpoint/2010/main" val="4084223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6"/>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Service Animals</a:t>
            </a:r>
            <a:endParaRPr b="1" dirty="0"/>
          </a:p>
        </p:txBody>
      </p:sp>
      <p:sp>
        <p:nvSpPr>
          <p:cNvPr id="165" name="Google Shape;165;p26"/>
          <p:cNvSpPr txBox="1">
            <a:spLocks noGrp="1"/>
          </p:cNvSpPr>
          <p:nvPr>
            <p:ph type="body" idx="1"/>
          </p:nvPr>
        </p:nvSpPr>
        <p:spPr>
          <a:xfrm>
            <a:off x="144750" y="2101625"/>
            <a:ext cx="5410200" cy="3526500"/>
          </a:xfrm>
          <a:prstGeom prst="rect">
            <a:avLst/>
          </a:prstGeom>
        </p:spPr>
        <p:txBody>
          <a:bodyPr spcFirstLastPara="1" wrap="square" lIns="91425" tIns="91425" rIns="91425" bIns="91425" anchor="t" anchorCtr="0">
            <a:noAutofit/>
          </a:bodyPr>
          <a:lstStyle/>
          <a:p>
            <a:pPr indent="-317500" algn="just">
              <a:buSzPts val="1400"/>
            </a:pPr>
            <a:r>
              <a:rPr lang="en" sz="2000" dirty="0"/>
              <a:t>“Any </a:t>
            </a:r>
            <a:r>
              <a:rPr lang="en" sz="2000" u="sng" dirty="0"/>
              <a:t>dog</a:t>
            </a:r>
            <a:r>
              <a:rPr lang="en" sz="2000" dirty="0"/>
              <a:t> that is individually </a:t>
            </a:r>
            <a:r>
              <a:rPr lang="en" sz="2000" u="sng" dirty="0" smtClean="0"/>
              <a:t>trained</a:t>
            </a:r>
            <a:r>
              <a:rPr lang="en" sz="2000" dirty="0" smtClean="0"/>
              <a:t> </a:t>
            </a:r>
            <a:r>
              <a:rPr lang="en" sz="2000" dirty="0"/>
              <a:t>to do </a:t>
            </a:r>
            <a:r>
              <a:rPr lang="en" sz="2000" u="sng" dirty="0"/>
              <a:t>work or perform tasks</a:t>
            </a:r>
            <a:r>
              <a:rPr lang="en" sz="2000" dirty="0"/>
              <a:t> for the benefit of an individual with a </a:t>
            </a:r>
            <a:r>
              <a:rPr lang="en" sz="2000" u="sng" dirty="0"/>
              <a:t>disability</a:t>
            </a:r>
            <a:r>
              <a:rPr lang="en" sz="2000" dirty="0"/>
              <a:t>, including a physical, sensory, psychiatric, intellectual or mental disability.”</a:t>
            </a:r>
            <a:endParaRPr sz="2000" dirty="0"/>
          </a:p>
          <a:p>
            <a:pPr indent="-317500" algn="just">
              <a:buSzPts val="1400"/>
            </a:pPr>
            <a:r>
              <a:rPr lang="en" sz="2000" dirty="0"/>
              <a:t>The work or tasks performed by a service animal must be </a:t>
            </a:r>
            <a:r>
              <a:rPr lang="en" sz="2000" u="sng" dirty="0"/>
              <a:t>directly related</a:t>
            </a:r>
            <a:r>
              <a:rPr lang="en" sz="2000" dirty="0"/>
              <a:t> to the individual’s disability.</a:t>
            </a:r>
            <a:endParaRPr sz="2000" dirty="0"/>
          </a:p>
          <a:p>
            <a:pPr indent="-317500" algn="just">
              <a:buSzPts val="1400"/>
            </a:pPr>
            <a:r>
              <a:rPr lang="en" sz="2000" dirty="0"/>
              <a:t>Other species of animals (e.g. wild or domestic, trained or untrained) are NOT service animals.</a:t>
            </a:r>
            <a:endParaRPr sz="2000" dirty="0"/>
          </a:p>
          <a:p>
            <a:pPr marL="0" indent="0">
              <a:spcBef>
                <a:spcPts val="1600"/>
              </a:spcBef>
              <a:spcAft>
                <a:spcPts val="1600"/>
              </a:spcAft>
              <a:buNone/>
            </a:pPr>
            <a:endParaRPr dirty="0"/>
          </a:p>
        </p:txBody>
      </p:sp>
      <p:pic>
        <p:nvPicPr>
          <p:cNvPr id="166" name="Google Shape;166;p26"/>
          <p:cNvPicPr preferRelativeResize="0"/>
          <p:nvPr/>
        </p:nvPicPr>
        <p:blipFill>
          <a:blip r:embed="rId3">
            <a:alphaModFix/>
          </a:blip>
          <a:stretch>
            <a:fillRect/>
          </a:stretch>
        </p:blipFill>
        <p:spPr>
          <a:xfrm>
            <a:off x="6400800" y="3579475"/>
            <a:ext cx="2140144" cy="1815600"/>
          </a:xfrm>
          <a:prstGeom prst="rect">
            <a:avLst/>
          </a:prstGeom>
          <a:noFill/>
          <a:ln>
            <a:noFill/>
          </a:ln>
        </p:spPr>
      </p:pic>
      <p:pic>
        <p:nvPicPr>
          <p:cNvPr id="167" name="Google Shape;167;p26"/>
          <p:cNvPicPr preferRelativeResize="0"/>
          <p:nvPr/>
        </p:nvPicPr>
        <p:blipFill>
          <a:blip r:embed="rId4">
            <a:alphaModFix/>
          </a:blip>
          <a:stretch>
            <a:fillRect/>
          </a:stretch>
        </p:blipFill>
        <p:spPr>
          <a:xfrm>
            <a:off x="6934200" y="1552475"/>
            <a:ext cx="1363250" cy="1815600"/>
          </a:xfrm>
          <a:prstGeom prst="rect">
            <a:avLst/>
          </a:prstGeom>
          <a:noFill/>
          <a:ln>
            <a:noFill/>
          </a:ln>
        </p:spPr>
      </p:pic>
    </p:spTree>
    <p:extLst>
      <p:ext uri="{BB962C8B-B14F-4D97-AF65-F5344CB8AC3E}">
        <p14:creationId xmlns:p14="http://schemas.microsoft.com/office/powerpoint/2010/main" val="3444198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Service Animals in Training</a:t>
            </a:r>
            <a:endParaRPr b="1" dirty="0"/>
          </a:p>
        </p:txBody>
      </p:sp>
      <p:sp>
        <p:nvSpPr>
          <p:cNvPr id="173" name="Google Shape;173;p27"/>
          <p:cNvSpPr txBox="1">
            <a:spLocks noGrp="1"/>
          </p:cNvSpPr>
          <p:nvPr>
            <p:ph type="body" idx="1"/>
          </p:nvPr>
        </p:nvSpPr>
        <p:spPr>
          <a:xfrm>
            <a:off x="327913" y="2286000"/>
            <a:ext cx="8520600" cy="1639200"/>
          </a:xfrm>
          <a:prstGeom prst="rect">
            <a:avLst/>
          </a:prstGeom>
        </p:spPr>
        <p:txBody>
          <a:bodyPr spcFirstLastPara="1" wrap="square" lIns="91425" tIns="91425" rIns="91425" bIns="91425" anchor="t" anchorCtr="0">
            <a:noAutofit/>
          </a:bodyPr>
          <a:lstStyle/>
          <a:p>
            <a:r>
              <a:rPr lang="en" sz="2000" dirty="0" smtClean="0"/>
              <a:t>N.C.G.S. 168-4.2</a:t>
            </a:r>
          </a:p>
          <a:p>
            <a:r>
              <a:rPr lang="en" sz="2000" dirty="0" smtClean="0"/>
              <a:t>A </a:t>
            </a:r>
            <a:r>
              <a:rPr lang="en" sz="2000" dirty="0"/>
              <a:t>Service Animal in Training is an animal training to become a Service Animal</a:t>
            </a:r>
            <a:endParaRPr sz="2000" dirty="0"/>
          </a:p>
          <a:p>
            <a:r>
              <a:rPr lang="en" sz="2000" dirty="0"/>
              <a:t>The animal must be accompanied by the person who is training </a:t>
            </a:r>
            <a:r>
              <a:rPr lang="en" sz="2000" dirty="0" smtClean="0"/>
              <a:t>the </a:t>
            </a:r>
            <a:r>
              <a:rPr lang="en" sz="2000" dirty="0"/>
              <a:t>Service Animal and </a:t>
            </a:r>
            <a:r>
              <a:rPr lang="en" sz="2000" dirty="0" smtClean="0"/>
              <a:t>the animal must be wearing </a:t>
            </a:r>
            <a:r>
              <a:rPr lang="en" sz="2000" dirty="0"/>
              <a:t>a collar, leash, harness or cape that identifies the animal as a Service Animal in Training</a:t>
            </a:r>
            <a:endParaRPr sz="2000" dirty="0"/>
          </a:p>
        </p:txBody>
      </p:sp>
      <p:pic>
        <p:nvPicPr>
          <p:cNvPr id="174" name="Google Shape;174;p27"/>
          <p:cNvPicPr preferRelativeResize="0"/>
          <p:nvPr/>
        </p:nvPicPr>
        <p:blipFill>
          <a:blip r:embed="rId3">
            <a:alphaModFix/>
          </a:blip>
          <a:stretch>
            <a:fillRect/>
          </a:stretch>
        </p:blipFill>
        <p:spPr>
          <a:xfrm>
            <a:off x="533400" y="4648200"/>
            <a:ext cx="2514600" cy="1524000"/>
          </a:xfrm>
          <a:prstGeom prst="rect">
            <a:avLst/>
          </a:prstGeom>
          <a:noFill/>
          <a:ln>
            <a:noFill/>
          </a:ln>
        </p:spPr>
      </p:pic>
      <p:pic>
        <p:nvPicPr>
          <p:cNvPr id="175" name="Google Shape;175;p27"/>
          <p:cNvPicPr preferRelativeResize="0"/>
          <p:nvPr/>
        </p:nvPicPr>
        <p:blipFill>
          <a:blip r:embed="rId4">
            <a:alphaModFix/>
          </a:blip>
          <a:stretch>
            <a:fillRect/>
          </a:stretch>
        </p:blipFill>
        <p:spPr>
          <a:xfrm>
            <a:off x="3505200" y="4644957"/>
            <a:ext cx="2133600" cy="1527243"/>
          </a:xfrm>
          <a:prstGeom prst="rect">
            <a:avLst/>
          </a:prstGeom>
          <a:noFill/>
          <a:ln>
            <a:noFill/>
          </a:ln>
        </p:spPr>
      </p:pic>
    </p:spTree>
    <p:extLst>
      <p:ext uri="{BB962C8B-B14F-4D97-AF65-F5344CB8AC3E}">
        <p14:creationId xmlns:p14="http://schemas.microsoft.com/office/powerpoint/2010/main" val="1415908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sz="2000" dirty="0" smtClean="0"/>
              <a:t>N.C.G.S. 168-4.2: </a:t>
            </a:r>
          </a:p>
          <a:p>
            <a:r>
              <a:rPr lang="en-US" sz="2000" dirty="0" smtClean="0"/>
              <a:t>An </a:t>
            </a:r>
            <a:r>
              <a:rPr lang="en-US" sz="2000" dirty="0"/>
              <a:t>animal in training to become a service animal may be taken into any of the places listed in G.S. 168-3 for the purpose of training when the animal is accompanied by a person who is training the service animal and the animal wears a collar and leash, harness, or cape that identifies the animal as a service animal in training. </a:t>
            </a:r>
            <a:endParaRPr lang="en-US" sz="2000" dirty="0" smtClean="0"/>
          </a:p>
          <a:p>
            <a:r>
              <a:rPr lang="en-US" sz="2000" dirty="0" smtClean="0"/>
              <a:t>The </a:t>
            </a:r>
            <a:r>
              <a:rPr lang="en-US" sz="2000" dirty="0"/>
              <a:t>trainer </a:t>
            </a:r>
            <a:r>
              <a:rPr lang="en-US" sz="2000" dirty="0" smtClean="0"/>
              <a:t>is liable </a:t>
            </a:r>
            <a:r>
              <a:rPr lang="en-US" sz="2000" dirty="0"/>
              <a:t>for any damage caused by the </a:t>
            </a:r>
            <a:r>
              <a:rPr lang="en-US" sz="2000" dirty="0" smtClean="0"/>
              <a:t>animal.</a:t>
            </a:r>
            <a:endParaRPr lang="en-US" sz="2000" dirty="0"/>
          </a:p>
        </p:txBody>
      </p:sp>
    </p:spTree>
    <p:extLst>
      <p:ext uri="{BB962C8B-B14F-4D97-AF65-F5344CB8AC3E}">
        <p14:creationId xmlns:p14="http://schemas.microsoft.com/office/powerpoint/2010/main" val="4098625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8"/>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Service </a:t>
            </a:r>
            <a:r>
              <a:rPr lang="en" b="1" dirty="0" smtClean="0"/>
              <a:t>Animals (cont’d) </a:t>
            </a:r>
            <a:endParaRPr b="1" dirty="0"/>
          </a:p>
        </p:txBody>
      </p:sp>
      <p:sp>
        <p:nvSpPr>
          <p:cNvPr id="181" name="Google Shape;181;p28"/>
          <p:cNvSpPr txBox="1">
            <a:spLocks noGrp="1"/>
          </p:cNvSpPr>
          <p:nvPr>
            <p:ph type="body" idx="1"/>
          </p:nvPr>
        </p:nvSpPr>
        <p:spPr>
          <a:xfrm>
            <a:off x="311700" y="2092525"/>
            <a:ext cx="8520600" cy="3150900"/>
          </a:xfrm>
          <a:prstGeom prst="rect">
            <a:avLst/>
          </a:prstGeom>
        </p:spPr>
        <p:txBody>
          <a:bodyPr spcFirstLastPara="1" wrap="square" lIns="91425" tIns="91425" rIns="91425" bIns="91425" anchor="t" anchorCtr="0">
            <a:noAutofit/>
          </a:bodyPr>
          <a:lstStyle/>
          <a:p>
            <a:pPr marL="0" indent="0">
              <a:buNone/>
            </a:pPr>
            <a:r>
              <a:rPr lang="en" sz="3200" dirty="0"/>
              <a:t>University officials may only ask the following two questions as it relates to the presence of a service animal on campus:</a:t>
            </a:r>
            <a:endParaRPr sz="3200" dirty="0"/>
          </a:p>
          <a:p>
            <a:pPr>
              <a:spcBef>
                <a:spcPts val="1600"/>
              </a:spcBef>
              <a:buAutoNum type="arabicPeriod"/>
            </a:pPr>
            <a:r>
              <a:rPr lang="en" sz="3200" dirty="0"/>
              <a:t>Is the </a:t>
            </a:r>
            <a:r>
              <a:rPr lang="en" sz="3200" dirty="0" smtClean="0"/>
              <a:t>service </a:t>
            </a:r>
            <a:r>
              <a:rPr lang="en" sz="3200" dirty="0"/>
              <a:t>animal required because of a disability?</a:t>
            </a:r>
            <a:endParaRPr sz="3200" dirty="0"/>
          </a:p>
          <a:p>
            <a:pPr>
              <a:buAutoNum type="arabicPeriod"/>
            </a:pPr>
            <a:r>
              <a:rPr lang="en" sz="3200" dirty="0"/>
              <a:t>What work or task(s) has the </a:t>
            </a:r>
            <a:r>
              <a:rPr lang="en" sz="3200" dirty="0" smtClean="0"/>
              <a:t>service animal </a:t>
            </a:r>
            <a:r>
              <a:rPr lang="en" sz="3200" dirty="0"/>
              <a:t>been trained to perform?</a:t>
            </a:r>
            <a:endParaRPr sz="3200" dirty="0"/>
          </a:p>
        </p:txBody>
      </p:sp>
    </p:spTree>
    <p:extLst>
      <p:ext uri="{BB962C8B-B14F-4D97-AF65-F5344CB8AC3E}">
        <p14:creationId xmlns:p14="http://schemas.microsoft.com/office/powerpoint/2010/main" val="2867390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0"/>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Hypo #1</a:t>
            </a:r>
            <a:endParaRPr b="1" dirty="0"/>
          </a:p>
        </p:txBody>
      </p:sp>
      <p:sp>
        <p:nvSpPr>
          <p:cNvPr id="194" name="Google Shape;194;p30"/>
          <p:cNvSpPr txBox="1">
            <a:spLocks noGrp="1"/>
          </p:cNvSpPr>
          <p:nvPr>
            <p:ph type="body" idx="1"/>
          </p:nvPr>
        </p:nvSpPr>
        <p:spPr>
          <a:xfrm>
            <a:off x="311700" y="2019550"/>
            <a:ext cx="8520600" cy="3756600"/>
          </a:xfrm>
          <a:prstGeom prst="rect">
            <a:avLst/>
          </a:prstGeom>
        </p:spPr>
        <p:txBody>
          <a:bodyPr spcFirstLastPara="1" wrap="square" lIns="91425" tIns="91425" rIns="91425" bIns="91425" anchor="t" anchorCtr="0">
            <a:noAutofit/>
          </a:bodyPr>
          <a:lstStyle/>
          <a:p>
            <a:pPr marL="0" indent="0" algn="just">
              <a:buNone/>
            </a:pPr>
            <a:r>
              <a:rPr lang="en" sz="2400" dirty="0" smtClean="0"/>
              <a:t>George </a:t>
            </a:r>
            <a:r>
              <a:rPr lang="en" sz="2400" dirty="0"/>
              <a:t>is a junior at UNC-Charlotte and very active in intramural soccer. </a:t>
            </a:r>
            <a:r>
              <a:rPr lang="en" sz="2400" dirty="0" smtClean="0"/>
              <a:t>During the spring semester, George experienced </a:t>
            </a:r>
            <a:r>
              <a:rPr lang="en" sz="2400" dirty="0"/>
              <a:t>a seizure </a:t>
            </a:r>
            <a:r>
              <a:rPr lang="en" sz="2400" dirty="0" smtClean="0"/>
              <a:t>in his chemistry lecture and </a:t>
            </a:r>
            <a:r>
              <a:rPr lang="en" sz="2400" dirty="0"/>
              <a:t>was admitted into the hospital for treatment. </a:t>
            </a:r>
            <a:r>
              <a:rPr lang="en" sz="2400" dirty="0" smtClean="0"/>
              <a:t> Over </a:t>
            </a:r>
            <a:r>
              <a:rPr lang="en" sz="2400" dirty="0"/>
              <a:t>the summer </a:t>
            </a:r>
            <a:r>
              <a:rPr lang="en" sz="2400" dirty="0" smtClean="0"/>
              <a:t>George </a:t>
            </a:r>
            <a:r>
              <a:rPr lang="en" sz="2400" dirty="0"/>
              <a:t>was diagnosed with a seizure disorder by </a:t>
            </a:r>
            <a:r>
              <a:rPr lang="en" sz="2400" dirty="0" smtClean="0"/>
              <a:t>his </a:t>
            </a:r>
            <a:r>
              <a:rPr lang="en" sz="2400" dirty="0"/>
              <a:t>primary care doctor. </a:t>
            </a:r>
            <a:endParaRPr sz="2400" dirty="0"/>
          </a:p>
        </p:txBody>
      </p:sp>
    </p:spTree>
    <p:extLst>
      <p:ext uri="{BB962C8B-B14F-4D97-AF65-F5344CB8AC3E}">
        <p14:creationId xmlns:p14="http://schemas.microsoft.com/office/powerpoint/2010/main" val="35960536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368" y="1356967"/>
            <a:ext cx="8520600" cy="860000"/>
          </a:xfrm>
        </p:spPr>
        <p:txBody>
          <a:bodyPr/>
          <a:lstStyle/>
          <a:p>
            <a:r>
              <a:rPr lang="en-US" b="1" dirty="0" smtClean="0"/>
              <a:t>Hypo #1</a:t>
            </a:r>
            <a:endParaRPr lang="en-US" b="1" dirty="0"/>
          </a:p>
        </p:txBody>
      </p:sp>
      <p:sp>
        <p:nvSpPr>
          <p:cNvPr id="3" name="Text Placeholder 2"/>
          <p:cNvSpPr>
            <a:spLocks noGrp="1"/>
          </p:cNvSpPr>
          <p:nvPr>
            <p:ph type="body" idx="1"/>
          </p:nvPr>
        </p:nvSpPr>
        <p:spPr>
          <a:xfrm>
            <a:off x="327913" y="2362200"/>
            <a:ext cx="8520600" cy="4201200"/>
          </a:xfrm>
        </p:spPr>
        <p:txBody>
          <a:bodyPr/>
          <a:lstStyle/>
          <a:p>
            <a:pPr marL="114300" indent="0">
              <a:buNone/>
            </a:pPr>
            <a:r>
              <a:rPr lang="en-US" sz="2400" dirty="0"/>
              <a:t>For the Fall semester, George decided to bring a service animal named Pete to campus. Pete has been trained to calm humans experiencing panic attacks but George believes Pete can also be trained to detect seizures too.  George wants to bring Pete to campus as a Service Animal in Training until October, when the next training class begins. George also requests that Pete be present on the sidelines at his intramural soccer games, which begin the second week of September.</a:t>
            </a:r>
          </a:p>
          <a:p>
            <a:endParaRPr lang="en-US" dirty="0"/>
          </a:p>
        </p:txBody>
      </p:sp>
    </p:spTree>
    <p:extLst>
      <p:ext uri="{BB962C8B-B14F-4D97-AF65-F5344CB8AC3E}">
        <p14:creationId xmlns:p14="http://schemas.microsoft.com/office/powerpoint/2010/main" val="2141819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Google Shape;205;p32">
            <a:hlinkClick r:id="rId3"/>
          </p:cNvPr>
          <p:cNvPicPr preferRelativeResize="0"/>
          <p:nvPr/>
        </p:nvPicPr>
        <p:blipFill>
          <a:blip r:embed="rId4">
            <a:alphaModFix/>
          </a:blip>
          <a:stretch>
            <a:fillRect/>
          </a:stretch>
        </p:blipFill>
        <p:spPr>
          <a:xfrm>
            <a:off x="1828800" y="1524000"/>
            <a:ext cx="5652775" cy="3792199"/>
          </a:xfrm>
          <a:prstGeom prst="rect">
            <a:avLst/>
          </a:prstGeom>
          <a:noFill/>
          <a:ln>
            <a:noFill/>
          </a:ln>
        </p:spPr>
      </p:pic>
    </p:spTree>
    <p:extLst>
      <p:ext uri="{BB962C8B-B14F-4D97-AF65-F5344CB8AC3E}">
        <p14:creationId xmlns:p14="http://schemas.microsoft.com/office/powerpoint/2010/main" val="3669509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5800" y="1676400"/>
            <a:ext cx="3228830" cy="3739755"/>
          </a:xfrm>
          <a:prstGeom prst="rect">
            <a:avLst/>
          </a:prstGeom>
        </p:spPr>
      </p:pic>
      <p:pic>
        <p:nvPicPr>
          <p:cNvPr id="5" name="Picture 4"/>
          <p:cNvPicPr>
            <a:picLocks noChangeAspect="1"/>
          </p:cNvPicPr>
          <p:nvPr/>
        </p:nvPicPr>
        <p:blipFill>
          <a:blip r:embed="rId3"/>
          <a:stretch>
            <a:fillRect/>
          </a:stretch>
        </p:blipFill>
        <p:spPr>
          <a:xfrm>
            <a:off x="4876800" y="1705583"/>
            <a:ext cx="2927928" cy="3609204"/>
          </a:xfrm>
          <a:prstGeom prst="rect">
            <a:avLst/>
          </a:prstGeom>
        </p:spPr>
      </p:pic>
    </p:spTree>
    <p:extLst>
      <p:ext uri="{BB962C8B-B14F-4D97-AF65-F5344CB8AC3E}">
        <p14:creationId xmlns:p14="http://schemas.microsoft.com/office/powerpoint/2010/main" val="230795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3"/>
          <p:cNvSpPr txBox="1">
            <a:spLocks noGrp="1"/>
          </p:cNvSpPr>
          <p:nvPr>
            <p:ph type="title"/>
          </p:nvPr>
        </p:nvSpPr>
        <p:spPr>
          <a:xfrm>
            <a:off x="311700" y="2784000"/>
            <a:ext cx="8520600" cy="645000"/>
          </a:xfrm>
          <a:prstGeom prst="rect">
            <a:avLst/>
          </a:prstGeom>
        </p:spPr>
        <p:txBody>
          <a:bodyPr spcFirstLastPara="1" wrap="square" lIns="91425" tIns="91425" rIns="91425" bIns="91425" anchor="t" anchorCtr="0">
            <a:noAutofit/>
          </a:bodyPr>
          <a:lstStyle/>
          <a:p>
            <a:r>
              <a:rPr lang="en" sz="4800" b="1" dirty="0"/>
              <a:t>Assistance Animals</a:t>
            </a:r>
            <a:endParaRPr sz="4800" b="1" dirty="0"/>
          </a:p>
        </p:txBody>
      </p:sp>
    </p:spTree>
    <p:extLst>
      <p:ext uri="{BB962C8B-B14F-4D97-AF65-F5344CB8AC3E}">
        <p14:creationId xmlns:p14="http://schemas.microsoft.com/office/powerpoint/2010/main" val="3280377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4"/>
          <p:cNvPicPr preferRelativeResize="0"/>
          <p:nvPr/>
        </p:nvPicPr>
        <p:blipFill>
          <a:blip r:embed="rId3">
            <a:alphaModFix/>
          </a:blip>
          <a:stretch>
            <a:fillRect/>
          </a:stretch>
        </p:blipFill>
        <p:spPr>
          <a:xfrm>
            <a:off x="1101544" y="1996450"/>
            <a:ext cx="2823911" cy="2001164"/>
          </a:xfrm>
          <a:prstGeom prst="rect">
            <a:avLst/>
          </a:prstGeom>
          <a:noFill/>
          <a:ln>
            <a:noFill/>
          </a:ln>
        </p:spPr>
      </p:pic>
      <p:pic>
        <p:nvPicPr>
          <p:cNvPr id="3" name="Google Shape;80;p15"/>
          <p:cNvPicPr preferRelativeResize="0"/>
          <p:nvPr/>
        </p:nvPicPr>
        <p:blipFill>
          <a:blip r:embed="rId4">
            <a:alphaModFix/>
          </a:blip>
          <a:stretch>
            <a:fillRect/>
          </a:stretch>
        </p:blipFill>
        <p:spPr>
          <a:xfrm>
            <a:off x="4263584" y="2850285"/>
            <a:ext cx="3818234" cy="2597439"/>
          </a:xfrm>
          <a:prstGeom prst="rect">
            <a:avLst/>
          </a:prstGeom>
          <a:noFill/>
          <a:ln>
            <a:noFill/>
          </a:ln>
        </p:spPr>
      </p:pic>
    </p:spTree>
    <p:extLst>
      <p:ext uri="{BB962C8B-B14F-4D97-AF65-F5344CB8AC3E}">
        <p14:creationId xmlns:p14="http://schemas.microsoft.com/office/powerpoint/2010/main" val="458755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4"/>
          <p:cNvSpPr txBox="1"/>
          <p:nvPr/>
        </p:nvSpPr>
        <p:spPr>
          <a:xfrm>
            <a:off x="1480200" y="1604800"/>
            <a:ext cx="6019800" cy="4929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4800" b="1">
                <a:solidFill>
                  <a:schemeClr val="dk1"/>
                </a:solidFill>
              </a:rPr>
              <a:t>Assistance Animals</a:t>
            </a:r>
            <a:endParaRPr sz="4800" b="1">
              <a:solidFill>
                <a:schemeClr val="dk1"/>
              </a:solidFill>
            </a:endParaRPr>
          </a:p>
        </p:txBody>
      </p:sp>
      <p:sp>
        <p:nvSpPr>
          <p:cNvPr id="216" name="Google Shape;216;p34"/>
          <p:cNvSpPr/>
          <p:nvPr/>
        </p:nvSpPr>
        <p:spPr>
          <a:xfrm>
            <a:off x="5866536" y="2508125"/>
            <a:ext cx="626100" cy="1252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17" name="Google Shape;217;p34"/>
          <p:cNvSpPr txBox="1"/>
          <p:nvPr/>
        </p:nvSpPr>
        <p:spPr>
          <a:xfrm>
            <a:off x="4946736" y="3925102"/>
            <a:ext cx="2465700" cy="9393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1800" b="1" dirty="0">
                <a:solidFill>
                  <a:schemeClr val="dk1"/>
                </a:solidFill>
              </a:rPr>
              <a:t>Emotional Support </a:t>
            </a:r>
            <a:endParaRPr sz="1800" b="1" dirty="0">
              <a:solidFill>
                <a:schemeClr val="dk1"/>
              </a:solidFill>
            </a:endParaRPr>
          </a:p>
          <a:p>
            <a:pPr algn="ctr">
              <a:spcBef>
                <a:spcPts val="0"/>
              </a:spcBef>
              <a:spcAft>
                <a:spcPts val="0"/>
              </a:spcAft>
            </a:pPr>
            <a:r>
              <a:rPr lang="en" sz="1800" b="1" dirty="0">
                <a:solidFill>
                  <a:schemeClr val="dk1"/>
                </a:solidFill>
              </a:rPr>
              <a:t>Animal</a:t>
            </a:r>
            <a:endParaRPr sz="1800" b="1" dirty="0">
              <a:solidFill>
                <a:schemeClr val="dk1"/>
              </a:solidFill>
            </a:endParaRPr>
          </a:p>
        </p:txBody>
      </p:sp>
      <p:sp>
        <p:nvSpPr>
          <p:cNvPr id="6" name="Google Shape;216;p34"/>
          <p:cNvSpPr/>
          <p:nvPr/>
        </p:nvSpPr>
        <p:spPr>
          <a:xfrm>
            <a:off x="2135573" y="2508125"/>
            <a:ext cx="626100" cy="1252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spcBef>
                <a:spcPts val="0"/>
              </a:spcBef>
              <a:spcAft>
                <a:spcPts val="0"/>
              </a:spcAft>
            </a:pPr>
            <a:endParaRPr/>
          </a:p>
        </p:txBody>
      </p:sp>
      <p:sp>
        <p:nvSpPr>
          <p:cNvPr id="2" name="TextBox 1"/>
          <p:cNvSpPr txBox="1"/>
          <p:nvPr/>
        </p:nvSpPr>
        <p:spPr>
          <a:xfrm>
            <a:off x="1561933" y="3925103"/>
            <a:ext cx="1773381" cy="646331"/>
          </a:xfrm>
          <a:prstGeom prst="rect">
            <a:avLst/>
          </a:prstGeom>
          <a:noFill/>
        </p:spPr>
        <p:txBody>
          <a:bodyPr wrap="square" rtlCol="0">
            <a:spAutoFit/>
          </a:bodyPr>
          <a:lstStyle/>
          <a:p>
            <a:pPr algn="ctr"/>
            <a:r>
              <a:rPr lang="en-US" sz="1800" b="1" dirty="0"/>
              <a:t>Therapy Animal</a:t>
            </a:r>
          </a:p>
        </p:txBody>
      </p:sp>
    </p:spTree>
    <p:extLst>
      <p:ext uri="{BB962C8B-B14F-4D97-AF65-F5344CB8AC3E}">
        <p14:creationId xmlns:p14="http://schemas.microsoft.com/office/powerpoint/2010/main" val="2762731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5"/>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Assistance Animals</a:t>
            </a:r>
            <a:endParaRPr b="1" dirty="0"/>
          </a:p>
        </p:txBody>
      </p:sp>
      <p:sp>
        <p:nvSpPr>
          <p:cNvPr id="223" name="Google Shape;223;p35"/>
          <p:cNvSpPr txBox="1">
            <a:spLocks noGrp="1"/>
          </p:cNvSpPr>
          <p:nvPr>
            <p:ph type="body" idx="1"/>
          </p:nvPr>
        </p:nvSpPr>
        <p:spPr>
          <a:xfrm>
            <a:off x="311700" y="2183775"/>
            <a:ext cx="4880700" cy="3501000"/>
          </a:xfrm>
          <a:prstGeom prst="rect">
            <a:avLst/>
          </a:prstGeom>
        </p:spPr>
        <p:txBody>
          <a:bodyPr spcFirstLastPara="1" wrap="square" lIns="91425" tIns="91425" rIns="91425" bIns="91425" anchor="t" anchorCtr="0">
            <a:noAutofit/>
          </a:bodyPr>
          <a:lstStyle/>
          <a:p>
            <a:pPr indent="-317500" algn="just">
              <a:buSzPts val="1400"/>
            </a:pPr>
            <a:r>
              <a:rPr lang="en" sz="1800" dirty="0"/>
              <a:t>The Fair Housing Act (FHA) prohibits discrimination on the basis of disability in housing. </a:t>
            </a:r>
            <a:endParaRPr sz="1800" dirty="0"/>
          </a:p>
          <a:p>
            <a:pPr indent="-317500" algn="just">
              <a:buSzPts val="1400"/>
            </a:pPr>
            <a:r>
              <a:rPr lang="en" sz="1800" dirty="0"/>
              <a:t>Under FHA, it is unlawful to “refuse to make a reasonable accommodation in rules or policies, practices, or services” when it would be necessary to afford a person an equal opportunity to “use and enjoy a dwelling.”</a:t>
            </a:r>
            <a:endParaRPr sz="1800" dirty="0"/>
          </a:p>
          <a:p>
            <a:pPr indent="-317500" algn="just">
              <a:buSzPts val="1400"/>
            </a:pPr>
            <a:r>
              <a:rPr lang="en" sz="1800" dirty="0"/>
              <a:t>Enforced by the Department of Justice (DOJ) and the Department of Housing and Urban Development (HUD) </a:t>
            </a:r>
            <a:endParaRPr sz="1800" dirty="0"/>
          </a:p>
          <a:p>
            <a:pPr indent="-317500" algn="just">
              <a:buSzPts val="1400"/>
            </a:pPr>
            <a:r>
              <a:rPr lang="en" sz="1800" dirty="0"/>
              <a:t>Provide a </a:t>
            </a:r>
            <a:r>
              <a:rPr lang="en" sz="1800" u="sng" dirty="0"/>
              <a:t>reasonable accommodation </a:t>
            </a:r>
            <a:r>
              <a:rPr lang="en" sz="1800" dirty="0"/>
              <a:t>unless doing so would amount to an </a:t>
            </a:r>
            <a:r>
              <a:rPr lang="en" sz="1800" u="sng" dirty="0"/>
              <a:t>undue burden </a:t>
            </a:r>
            <a:r>
              <a:rPr lang="en" sz="1800" dirty="0"/>
              <a:t>for the educational institution.</a:t>
            </a:r>
            <a:endParaRPr sz="1800" dirty="0"/>
          </a:p>
          <a:p>
            <a:pPr indent="0">
              <a:spcBef>
                <a:spcPts val="1600"/>
              </a:spcBef>
              <a:spcAft>
                <a:spcPts val="1600"/>
              </a:spcAft>
              <a:buNone/>
            </a:pPr>
            <a:endParaRPr dirty="0"/>
          </a:p>
        </p:txBody>
      </p:sp>
      <p:pic>
        <p:nvPicPr>
          <p:cNvPr id="224" name="Google Shape;224;p35"/>
          <p:cNvPicPr preferRelativeResize="0"/>
          <p:nvPr/>
        </p:nvPicPr>
        <p:blipFill>
          <a:blip r:embed="rId3">
            <a:alphaModFix/>
          </a:blip>
          <a:stretch>
            <a:fillRect/>
          </a:stretch>
        </p:blipFill>
        <p:spPr>
          <a:xfrm>
            <a:off x="6003654" y="2385276"/>
            <a:ext cx="2326347" cy="2087425"/>
          </a:xfrm>
          <a:prstGeom prst="rect">
            <a:avLst/>
          </a:prstGeom>
          <a:noFill/>
          <a:ln>
            <a:noFill/>
          </a:ln>
        </p:spPr>
      </p:pic>
    </p:spTree>
    <p:extLst>
      <p:ext uri="{BB962C8B-B14F-4D97-AF65-F5344CB8AC3E}">
        <p14:creationId xmlns:p14="http://schemas.microsoft.com/office/powerpoint/2010/main" val="2610123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a:t>Assistance Animals (cont’d)</a:t>
            </a:r>
            <a:endParaRPr/>
          </a:p>
        </p:txBody>
      </p:sp>
      <p:sp>
        <p:nvSpPr>
          <p:cNvPr id="230" name="Google Shape;230;p36"/>
          <p:cNvSpPr txBox="1">
            <a:spLocks noGrp="1"/>
          </p:cNvSpPr>
          <p:nvPr>
            <p:ph type="body" idx="1"/>
          </p:nvPr>
        </p:nvSpPr>
        <p:spPr>
          <a:xfrm>
            <a:off x="146534" y="2036104"/>
            <a:ext cx="5802600" cy="3461100"/>
          </a:xfrm>
          <a:prstGeom prst="rect">
            <a:avLst/>
          </a:prstGeom>
        </p:spPr>
        <p:txBody>
          <a:bodyPr spcFirstLastPara="1" wrap="square" lIns="91425" tIns="91425" rIns="91425" bIns="91425" anchor="t" anchorCtr="0">
            <a:noAutofit/>
          </a:bodyPr>
          <a:lstStyle/>
          <a:p>
            <a:r>
              <a:rPr lang="en" sz="1800" dirty="0"/>
              <a:t>2013 HUD guidance related to “assistance animals</a:t>
            </a:r>
            <a:r>
              <a:rPr lang="en" sz="1800" dirty="0" smtClean="0"/>
              <a:t>” states: </a:t>
            </a:r>
            <a:endParaRPr sz="1800" dirty="0"/>
          </a:p>
          <a:p>
            <a:r>
              <a:rPr lang="en" sz="1800" b="1" dirty="0"/>
              <a:t>“</a:t>
            </a:r>
            <a:r>
              <a:rPr lang="en" sz="1800" b="1" i="1" u="sng" dirty="0"/>
              <a:t>Any</a:t>
            </a:r>
            <a:r>
              <a:rPr lang="en" sz="1800" b="1" dirty="0"/>
              <a:t> </a:t>
            </a:r>
            <a:r>
              <a:rPr lang="en" sz="1800" dirty="0"/>
              <a:t>animal that:</a:t>
            </a:r>
            <a:endParaRPr sz="1800" dirty="0"/>
          </a:p>
          <a:p>
            <a:pPr lvl="1">
              <a:spcBef>
                <a:spcPts val="0"/>
              </a:spcBef>
            </a:pPr>
            <a:r>
              <a:rPr lang="en" sz="1800" dirty="0"/>
              <a:t>works, provides assistance, or performs tasks for the benefit of a person with a disability, or </a:t>
            </a:r>
            <a:endParaRPr sz="1800" dirty="0"/>
          </a:p>
          <a:p>
            <a:pPr lvl="1">
              <a:spcBef>
                <a:spcPts val="0"/>
              </a:spcBef>
            </a:pPr>
            <a:r>
              <a:rPr lang="en" sz="1800" dirty="0"/>
              <a:t>provides emotional support that </a:t>
            </a:r>
            <a:r>
              <a:rPr lang="en" sz="1800" u="sng" dirty="0"/>
              <a:t>alleviates</a:t>
            </a:r>
            <a:r>
              <a:rPr lang="en" sz="1800" dirty="0"/>
              <a:t> 1 or more </a:t>
            </a:r>
            <a:r>
              <a:rPr lang="en" sz="1800" u="sng" dirty="0"/>
              <a:t>identified symptoms</a:t>
            </a:r>
            <a:r>
              <a:rPr lang="en" sz="1800" dirty="0"/>
              <a:t> or </a:t>
            </a:r>
            <a:r>
              <a:rPr lang="en" sz="1800" u="sng" dirty="0"/>
              <a:t>effects</a:t>
            </a:r>
            <a:r>
              <a:rPr lang="en" sz="1800" dirty="0"/>
              <a:t> of a person’s disability.</a:t>
            </a:r>
            <a:endParaRPr sz="1800" dirty="0"/>
          </a:p>
          <a:p>
            <a:r>
              <a:rPr lang="en" sz="1800" dirty="0"/>
              <a:t>HUD guidance does </a:t>
            </a:r>
            <a:r>
              <a:rPr lang="en" sz="1800" b="1" u="sng" dirty="0"/>
              <a:t>not </a:t>
            </a:r>
            <a:r>
              <a:rPr lang="en" sz="1800" dirty="0"/>
              <a:t>require that an assistance animal be individually trained or certified. </a:t>
            </a:r>
            <a:endParaRPr sz="1800" dirty="0"/>
          </a:p>
          <a:p>
            <a:r>
              <a:rPr lang="en" sz="1800" u="sng" dirty="0"/>
              <a:t>But:</a:t>
            </a:r>
            <a:r>
              <a:rPr lang="en" sz="1800" dirty="0"/>
              <a:t> Universities can require that students present medical documentation showing how the assistance animal alleviates a symptom of a person’s disability.</a:t>
            </a:r>
            <a:endParaRPr sz="1800" dirty="0"/>
          </a:p>
        </p:txBody>
      </p:sp>
      <p:pic>
        <p:nvPicPr>
          <p:cNvPr id="231" name="Google Shape;231;p36"/>
          <p:cNvPicPr preferRelativeResize="0"/>
          <p:nvPr/>
        </p:nvPicPr>
        <p:blipFill>
          <a:blip r:embed="rId3">
            <a:alphaModFix/>
          </a:blip>
          <a:stretch>
            <a:fillRect/>
          </a:stretch>
        </p:blipFill>
        <p:spPr>
          <a:xfrm>
            <a:off x="6584650" y="2632050"/>
            <a:ext cx="2129006" cy="2087424"/>
          </a:xfrm>
          <a:prstGeom prst="rect">
            <a:avLst/>
          </a:prstGeom>
          <a:noFill/>
          <a:ln>
            <a:noFill/>
          </a:ln>
        </p:spPr>
      </p:pic>
    </p:spTree>
    <p:extLst>
      <p:ext uri="{BB962C8B-B14F-4D97-AF65-F5344CB8AC3E}">
        <p14:creationId xmlns:p14="http://schemas.microsoft.com/office/powerpoint/2010/main" val="1140858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3"/>
          <p:cNvSpPr txBox="1">
            <a:spLocks noGrp="1"/>
          </p:cNvSpPr>
          <p:nvPr>
            <p:ph type="title"/>
          </p:nvPr>
        </p:nvSpPr>
        <p:spPr>
          <a:xfrm>
            <a:off x="509550" y="2778600"/>
            <a:ext cx="8124900" cy="1300800"/>
          </a:xfrm>
          <a:prstGeom prst="rect">
            <a:avLst/>
          </a:prstGeom>
        </p:spPr>
        <p:txBody>
          <a:bodyPr spcFirstLastPara="1" wrap="square" lIns="91425" tIns="91425" rIns="91425" bIns="91425" anchor="ctr" anchorCtr="0">
            <a:noAutofit/>
          </a:bodyPr>
          <a:lstStyle/>
          <a:p>
            <a:r>
              <a:rPr lang="en" b="1" dirty="0"/>
              <a:t>Accomodation Analysis for Assistance Animals</a:t>
            </a:r>
            <a:endParaRPr b="1" dirty="0"/>
          </a:p>
        </p:txBody>
      </p:sp>
    </p:spTree>
    <p:extLst>
      <p:ext uri="{BB962C8B-B14F-4D97-AF65-F5344CB8AC3E}">
        <p14:creationId xmlns:p14="http://schemas.microsoft.com/office/powerpoint/2010/main" val="2809986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txBox="1">
            <a:spLocks noGrp="1"/>
          </p:cNvSpPr>
          <p:nvPr>
            <p:ph type="title"/>
          </p:nvPr>
        </p:nvSpPr>
        <p:spPr>
          <a:xfrm>
            <a:off x="311700" y="1371600"/>
            <a:ext cx="8520600" cy="645000"/>
          </a:xfrm>
          <a:prstGeom prst="rect">
            <a:avLst/>
          </a:prstGeom>
        </p:spPr>
        <p:txBody>
          <a:bodyPr spcFirstLastPara="1" wrap="square" lIns="91425" tIns="91425" rIns="91425" bIns="91425" anchor="t" anchorCtr="0">
            <a:noAutofit/>
          </a:bodyPr>
          <a:lstStyle/>
          <a:p>
            <a:r>
              <a:rPr lang="en" sz="4000" b="1" dirty="0" smtClean="0"/>
              <a:t>Accomdoation Analysis </a:t>
            </a:r>
            <a:endParaRPr sz="4000" b="1" dirty="0"/>
          </a:p>
        </p:txBody>
      </p:sp>
      <p:sp>
        <p:nvSpPr>
          <p:cNvPr id="237" name="Google Shape;237;p37"/>
          <p:cNvSpPr txBox="1">
            <a:spLocks noGrp="1"/>
          </p:cNvSpPr>
          <p:nvPr>
            <p:ph type="body" idx="1"/>
          </p:nvPr>
        </p:nvSpPr>
        <p:spPr>
          <a:xfrm>
            <a:off x="310079" y="2286000"/>
            <a:ext cx="8520600" cy="3150900"/>
          </a:xfrm>
          <a:prstGeom prst="rect">
            <a:avLst/>
          </a:prstGeom>
        </p:spPr>
        <p:txBody>
          <a:bodyPr spcFirstLastPara="1" wrap="square" lIns="91425" tIns="91425" rIns="91425" bIns="91425" anchor="t" anchorCtr="0">
            <a:noAutofit/>
          </a:bodyPr>
          <a:lstStyle/>
          <a:p>
            <a:pPr marL="0" indent="0">
              <a:buNone/>
            </a:pPr>
            <a:r>
              <a:rPr lang="en" sz="2000" dirty="0"/>
              <a:t>HUD guidance requires that institutions of higher education permit students to have assistance animals in their </a:t>
            </a:r>
            <a:r>
              <a:rPr lang="en" sz="2000" b="1" dirty="0"/>
              <a:t>“</a:t>
            </a:r>
            <a:r>
              <a:rPr lang="en" sz="2000" b="1" u="sng" dirty="0"/>
              <a:t>dwellings”</a:t>
            </a:r>
            <a:r>
              <a:rPr lang="en" sz="2000" b="1" dirty="0"/>
              <a:t> </a:t>
            </a:r>
            <a:r>
              <a:rPr lang="en" sz="2000" dirty="0"/>
              <a:t>if:</a:t>
            </a:r>
            <a:endParaRPr sz="2000" dirty="0"/>
          </a:p>
          <a:p>
            <a:pPr>
              <a:spcBef>
                <a:spcPts val="1600"/>
              </a:spcBef>
              <a:buAutoNum type="arabicPeriod"/>
            </a:pPr>
            <a:r>
              <a:rPr lang="en" sz="2000" dirty="0"/>
              <a:t>The person has a </a:t>
            </a:r>
            <a:r>
              <a:rPr lang="en" sz="2000" u="sng" dirty="0"/>
              <a:t>disability</a:t>
            </a:r>
            <a:r>
              <a:rPr lang="en" sz="2000" dirty="0"/>
              <a:t>;</a:t>
            </a:r>
            <a:endParaRPr sz="2000" dirty="0"/>
          </a:p>
          <a:p>
            <a:pPr>
              <a:buAutoNum type="arabicPeriod"/>
            </a:pPr>
            <a:r>
              <a:rPr lang="en" sz="2000" dirty="0"/>
              <a:t>The animal is </a:t>
            </a:r>
            <a:r>
              <a:rPr lang="en" sz="2000" u="sng" dirty="0"/>
              <a:t>necessary</a:t>
            </a:r>
            <a:r>
              <a:rPr lang="en" sz="2000" dirty="0"/>
              <a:t> to afford the person with a disability an equal opportunity to use and enjoy the dwelling; and</a:t>
            </a:r>
            <a:endParaRPr sz="2000" dirty="0"/>
          </a:p>
          <a:p>
            <a:pPr>
              <a:buAutoNum type="arabicPeriod"/>
            </a:pPr>
            <a:r>
              <a:rPr lang="en" sz="2000" u="sng" dirty="0"/>
              <a:t>Identifiable relationship</a:t>
            </a:r>
            <a:r>
              <a:rPr lang="en" sz="2000" dirty="0"/>
              <a:t> or </a:t>
            </a:r>
            <a:r>
              <a:rPr lang="en" sz="2000" u="sng" dirty="0"/>
              <a:t>nexus</a:t>
            </a:r>
            <a:r>
              <a:rPr lang="en" sz="2000" dirty="0"/>
              <a:t> between the disability and the assistance that the assistance animal provides. </a:t>
            </a:r>
            <a:endParaRPr sz="2000" dirty="0"/>
          </a:p>
        </p:txBody>
      </p:sp>
    </p:spTree>
    <p:extLst>
      <p:ext uri="{BB962C8B-B14F-4D97-AF65-F5344CB8AC3E}">
        <p14:creationId xmlns:p14="http://schemas.microsoft.com/office/powerpoint/2010/main" val="33922841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sz="3000" i="1"/>
              <a:t>U.S. v. The University of Neb. at Kearney</a:t>
            </a:r>
            <a:r>
              <a:rPr lang="en" sz="3000"/>
              <a:t> (2013)</a:t>
            </a:r>
            <a:endParaRPr sz="3000"/>
          </a:p>
        </p:txBody>
      </p:sp>
      <p:sp>
        <p:nvSpPr>
          <p:cNvPr id="243" name="Google Shape;243;p38"/>
          <p:cNvSpPr txBox="1">
            <a:spLocks noGrp="1"/>
          </p:cNvSpPr>
          <p:nvPr>
            <p:ph type="body" idx="1"/>
          </p:nvPr>
        </p:nvSpPr>
        <p:spPr>
          <a:xfrm>
            <a:off x="293866" y="1893693"/>
            <a:ext cx="5163600" cy="4433300"/>
          </a:xfrm>
          <a:prstGeom prst="rect">
            <a:avLst/>
          </a:prstGeom>
        </p:spPr>
        <p:txBody>
          <a:bodyPr spcFirstLastPara="1" wrap="square" lIns="91425" tIns="91425" rIns="91425" bIns="91425" anchor="t" anchorCtr="0">
            <a:noAutofit/>
          </a:bodyPr>
          <a:lstStyle/>
          <a:p>
            <a:pPr indent="-317500" algn="just">
              <a:buSzPts val="1400"/>
            </a:pPr>
            <a:r>
              <a:rPr lang="en" sz="1600" dirty="0"/>
              <a:t>A</a:t>
            </a:r>
            <a:r>
              <a:rPr lang="en" sz="1600" dirty="0" smtClean="0"/>
              <a:t> </a:t>
            </a:r>
            <a:r>
              <a:rPr lang="en" sz="1600" dirty="0"/>
              <a:t>UNK </a:t>
            </a:r>
            <a:r>
              <a:rPr lang="en" sz="1600" dirty="0" smtClean="0"/>
              <a:t>student was </a:t>
            </a:r>
            <a:r>
              <a:rPr lang="en" sz="1600" dirty="0"/>
              <a:t>diagnosed with depression and anxiety. The student’s doctor prescribed a service animal that was trained to respond to her anxiety attacks. </a:t>
            </a:r>
            <a:endParaRPr sz="1600" dirty="0"/>
          </a:p>
          <a:p>
            <a:pPr indent="-317500" algn="just">
              <a:buSzPts val="1400"/>
            </a:pPr>
            <a:r>
              <a:rPr lang="en" sz="1600" dirty="0"/>
              <a:t>The student signed a lease to live in a University apartment and requested to have her dog live with </a:t>
            </a:r>
            <a:r>
              <a:rPr lang="en" sz="1600" dirty="0" smtClean="0"/>
              <a:t>her in the apartment.</a:t>
            </a:r>
            <a:endParaRPr sz="1600" dirty="0"/>
          </a:p>
          <a:p>
            <a:pPr indent="-317500" algn="just">
              <a:buSzPts val="1400"/>
            </a:pPr>
            <a:r>
              <a:rPr lang="en" sz="1600" dirty="0"/>
              <a:t>The University  had in place a “no-pets” policy and denied the student’s request. </a:t>
            </a:r>
            <a:endParaRPr sz="1600" dirty="0"/>
          </a:p>
          <a:p>
            <a:pPr indent="-317500" algn="just">
              <a:buSzPts val="1400"/>
            </a:pPr>
            <a:r>
              <a:rPr lang="en" sz="1600" dirty="0"/>
              <a:t>U.S. DOJ, on behalf of the student, brought a lawsuit against UNK alleging that it’s failure to provide an accommodation was a violation of the FHA. </a:t>
            </a:r>
            <a:endParaRPr lang="en" sz="1600" dirty="0" smtClean="0"/>
          </a:p>
          <a:p>
            <a:pPr indent="-317500" algn="just">
              <a:buSzPts val="1400"/>
            </a:pPr>
            <a:r>
              <a:rPr lang="en" sz="1600" dirty="0" smtClean="0"/>
              <a:t>University argued that on-campus housing was not a “dwelling” within the meaning of FHA.</a:t>
            </a:r>
            <a:endParaRPr lang="en" sz="1600" dirty="0"/>
          </a:p>
          <a:p>
            <a:pPr indent="-317500" algn="just">
              <a:buSzPts val="1400"/>
            </a:pPr>
            <a:r>
              <a:rPr lang="en-US" sz="1600" b="1" dirty="0"/>
              <a:t>Summary judgment (in part) for the plaintiff (student) holding that housing facilities on UNK’s  campus were “dwellings” within the meaning of FHA.</a:t>
            </a:r>
          </a:p>
          <a:p>
            <a:pPr indent="-317500" algn="just">
              <a:buSzPts val="1400"/>
            </a:pPr>
            <a:endParaRPr sz="1400" dirty="0"/>
          </a:p>
          <a:p>
            <a:pPr marL="0" indent="0">
              <a:spcBef>
                <a:spcPts val="1600"/>
              </a:spcBef>
              <a:spcAft>
                <a:spcPts val="1600"/>
              </a:spcAft>
              <a:buNone/>
            </a:pPr>
            <a:endParaRPr dirty="0"/>
          </a:p>
        </p:txBody>
      </p:sp>
      <p:pic>
        <p:nvPicPr>
          <p:cNvPr id="244" name="Google Shape;244;p38"/>
          <p:cNvPicPr preferRelativeResize="0"/>
          <p:nvPr/>
        </p:nvPicPr>
        <p:blipFill>
          <a:blip r:embed="rId3">
            <a:alphaModFix/>
          </a:blip>
          <a:stretch>
            <a:fillRect/>
          </a:stretch>
        </p:blipFill>
        <p:spPr>
          <a:xfrm>
            <a:off x="5847394" y="2491093"/>
            <a:ext cx="2828925" cy="1619250"/>
          </a:xfrm>
          <a:prstGeom prst="rect">
            <a:avLst/>
          </a:prstGeom>
          <a:noFill/>
          <a:ln>
            <a:noFill/>
          </a:ln>
        </p:spPr>
      </p:pic>
    </p:spTree>
    <p:extLst>
      <p:ext uri="{BB962C8B-B14F-4D97-AF65-F5344CB8AC3E}">
        <p14:creationId xmlns:p14="http://schemas.microsoft.com/office/powerpoint/2010/main" val="2570019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7"/>
          <p:cNvSpPr txBox="1">
            <a:spLocks noGrp="1"/>
          </p:cNvSpPr>
          <p:nvPr>
            <p:ph type="title"/>
          </p:nvPr>
        </p:nvSpPr>
        <p:spPr>
          <a:xfrm>
            <a:off x="623400" y="1356900"/>
            <a:ext cx="8520600" cy="645000"/>
          </a:xfrm>
          <a:prstGeom prst="rect">
            <a:avLst/>
          </a:prstGeom>
        </p:spPr>
        <p:txBody>
          <a:bodyPr spcFirstLastPara="1" wrap="square" lIns="91425" tIns="91425" rIns="91425" bIns="91425" anchor="t" anchorCtr="0">
            <a:noAutofit/>
          </a:bodyPr>
          <a:lstStyle/>
          <a:p>
            <a:r>
              <a:rPr lang="en" sz="4400" b="1" dirty="0"/>
              <a:t>Accomodation Analysis (cont’d)</a:t>
            </a:r>
            <a:endParaRPr sz="4400" b="1" dirty="0"/>
          </a:p>
        </p:txBody>
      </p:sp>
      <p:sp>
        <p:nvSpPr>
          <p:cNvPr id="298" name="Google Shape;298;p47"/>
          <p:cNvSpPr txBox="1">
            <a:spLocks noGrp="1"/>
          </p:cNvSpPr>
          <p:nvPr>
            <p:ph type="body" idx="1"/>
          </p:nvPr>
        </p:nvSpPr>
        <p:spPr>
          <a:xfrm>
            <a:off x="311700" y="2074275"/>
            <a:ext cx="5711400" cy="3455400"/>
          </a:xfrm>
          <a:prstGeom prst="rect">
            <a:avLst/>
          </a:prstGeom>
        </p:spPr>
        <p:txBody>
          <a:bodyPr spcFirstLastPara="1" wrap="square" lIns="91425" tIns="91425" rIns="91425" bIns="91425" anchor="t" anchorCtr="0">
            <a:noAutofit/>
          </a:bodyPr>
          <a:lstStyle/>
          <a:p>
            <a:pPr marL="0" indent="0">
              <a:buNone/>
            </a:pPr>
            <a:r>
              <a:rPr lang="en" dirty="0"/>
              <a:t>Exceptions: </a:t>
            </a:r>
            <a:endParaRPr lang="en" dirty="0" smtClean="0"/>
          </a:p>
          <a:p>
            <a:pPr indent="-317500">
              <a:buSzPts val="1400"/>
            </a:pPr>
            <a:r>
              <a:rPr lang="en" sz="1400" dirty="0" smtClean="0"/>
              <a:t>Undue financal or adminstrative burden</a:t>
            </a:r>
          </a:p>
          <a:p>
            <a:pPr indent="-317500">
              <a:buSzPts val="1400"/>
            </a:pPr>
            <a:r>
              <a:rPr lang="en" sz="1400" dirty="0" smtClean="0"/>
              <a:t>Accomodation </a:t>
            </a:r>
            <a:r>
              <a:rPr lang="en" sz="1400" dirty="0"/>
              <a:t>fundamentally alters the essential nature of housing service</a:t>
            </a:r>
            <a:endParaRPr sz="1400" dirty="0"/>
          </a:p>
          <a:p>
            <a:pPr indent="-317500">
              <a:buSzPts val="1400"/>
            </a:pPr>
            <a:r>
              <a:rPr lang="en" sz="1400" u="sng" dirty="0"/>
              <a:t>Direct threat </a:t>
            </a:r>
            <a:r>
              <a:rPr lang="en" sz="1400" dirty="0"/>
              <a:t>to the health and safety of others that cannot be reduced or eliminated by another reasonable accommodation</a:t>
            </a:r>
            <a:endParaRPr sz="1400" dirty="0"/>
          </a:p>
          <a:p>
            <a:pPr indent="-317500">
              <a:buSzPts val="1400"/>
            </a:pPr>
            <a:r>
              <a:rPr lang="en" sz="1400" dirty="0"/>
              <a:t>Substantial physical damage to property</a:t>
            </a:r>
            <a:endParaRPr sz="1400" dirty="0"/>
          </a:p>
          <a:p>
            <a:pPr indent="-317500">
              <a:buSzPts val="1400"/>
            </a:pPr>
            <a:r>
              <a:rPr lang="en" sz="1400" dirty="0"/>
              <a:t>Animal is </a:t>
            </a:r>
            <a:r>
              <a:rPr lang="en" sz="1400" u="sng" dirty="0"/>
              <a:t>out of control</a:t>
            </a:r>
            <a:endParaRPr sz="1400" u="sng" dirty="0"/>
          </a:p>
          <a:p>
            <a:pPr indent="-317500">
              <a:buSzPts val="1400"/>
            </a:pPr>
            <a:r>
              <a:rPr lang="en" sz="1400" dirty="0"/>
              <a:t>Animal is </a:t>
            </a:r>
            <a:r>
              <a:rPr lang="en" sz="1400" u="sng" dirty="0"/>
              <a:t>too large</a:t>
            </a:r>
            <a:r>
              <a:rPr lang="en" sz="1400" dirty="0"/>
              <a:t> in relation to space</a:t>
            </a:r>
            <a:endParaRPr sz="1400" dirty="0"/>
          </a:p>
          <a:p>
            <a:pPr indent="-317500">
              <a:buSzPts val="1400"/>
            </a:pPr>
            <a:r>
              <a:rPr lang="en" sz="1400" dirty="0"/>
              <a:t>Animal violates another person’s right to peace and quiet enjoyment</a:t>
            </a:r>
            <a:endParaRPr sz="1400" dirty="0"/>
          </a:p>
          <a:p>
            <a:pPr indent="-317500">
              <a:buSzPts val="1400"/>
            </a:pPr>
            <a:r>
              <a:rPr lang="en" sz="1400" dirty="0"/>
              <a:t>Animal is not vaccinated</a:t>
            </a:r>
            <a:endParaRPr sz="1400" dirty="0"/>
          </a:p>
          <a:p>
            <a:pPr marL="0" indent="0">
              <a:spcBef>
                <a:spcPts val="1600"/>
              </a:spcBef>
              <a:spcAft>
                <a:spcPts val="1600"/>
              </a:spcAft>
              <a:buNone/>
            </a:pPr>
            <a:endParaRPr dirty="0"/>
          </a:p>
        </p:txBody>
      </p:sp>
      <p:pic>
        <p:nvPicPr>
          <p:cNvPr id="299" name="Google Shape;299;p47"/>
          <p:cNvPicPr preferRelativeResize="0"/>
          <p:nvPr/>
        </p:nvPicPr>
        <p:blipFill>
          <a:blip r:embed="rId3">
            <a:alphaModFix/>
          </a:blip>
          <a:stretch>
            <a:fillRect/>
          </a:stretch>
        </p:blipFill>
        <p:spPr>
          <a:xfrm>
            <a:off x="5892600" y="2219025"/>
            <a:ext cx="2816100" cy="2816100"/>
          </a:xfrm>
          <a:prstGeom prst="rect">
            <a:avLst/>
          </a:prstGeom>
          <a:noFill/>
          <a:ln>
            <a:noFill/>
          </a:ln>
        </p:spPr>
      </p:pic>
    </p:spTree>
    <p:extLst>
      <p:ext uri="{BB962C8B-B14F-4D97-AF65-F5344CB8AC3E}">
        <p14:creationId xmlns:p14="http://schemas.microsoft.com/office/powerpoint/2010/main" val="2801096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2">
            <a:hlinkClick r:id="rId3"/>
          </p:cNvPr>
          <p:cNvPicPr preferRelativeResize="0"/>
          <p:nvPr/>
        </p:nvPicPr>
        <p:blipFill>
          <a:blip r:embed="rId4">
            <a:alphaModFix/>
          </a:blip>
          <a:stretch>
            <a:fillRect/>
          </a:stretch>
        </p:blipFill>
        <p:spPr>
          <a:xfrm>
            <a:off x="1219201" y="1447800"/>
            <a:ext cx="6553200" cy="3886200"/>
          </a:xfrm>
          <a:prstGeom prst="rect">
            <a:avLst/>
          </a:prstGeom>
          <a:noFill/>
          <a:ln>
            <a:noFill/>
          </a:ln>
        </p:spPr>
      </p:pic>
    </p:spTree>
    <p:extLst>
      <p:ext uri="{BB962C8B-B14F-4D97-AF65-F5344CB8AC3E}">
        <p14:creationId xmlns:p14="http://schemas.microsoft.com/office/powerpoint/2010/main" val="3856195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9"/>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Hypo </a:t>
            </a:r>
            <a:r>
              <a:rPr lang="en" b="1" dirty="0" smtClean="0"/>
              <a:t>#2</a:t>
            </a:r>
            <a:endParaRPr b="1" dirty="0"/>
          </a:p>
        </p:txBody>
      </p:sp>
      <p:sp>
        <p:nvSpPr>
          <p:cNvPr id="312" name="Google Shape;312;p49"/>
          <p:cNvSpPr txBox="1">
            <a:spLocks noGrp="1"/>
          </p:cNvSpPr>
          <p:nvPr>
            <p:ph type="body" idx="1"/>
          </p:nvPr>
        </p:nvSpPr>
        <p:spPr>
          <a:xfrm>
            <a:off x="311700" y="2129025"/>
            <a:ext cx="8520600" cy="3150900"/>
          </a:xfrm>
          <a:prstGeom prst="rect">
            <a:avLst/>
          </a:prstGeom>
        </p:spPr>
        <p:txBody>
          <a:bodyPr spcFirstLastPara="1" wrap="square" lIns="91425" tIns="91425" rIns="91425" bIns="91425" anchor="t" anchorCtr="0">
            <a:noAutofit/>
          </a:bodyPr>
          <a:lstStyle/>
          <a:p>
            <a:pPr marL="0" indent="0" algn="just">
              <a:spcAft>
                <a:spcPts val="1600"/>
              </a:spcAft>
              <a:buNone/>
            </a:pPr>
            <a:r>
              <a:rPr lang="en" sz="2400" dirty="0"/>
              <a:t>Sophie is a sophomore at UNC-Charlotte. Sophie was recently prescribed an emotional support animal by her doctor to help control certain symptoms of her depression. Sophie sought permission to have </a:t>
            </a:r>
            <a:r>
              <a:rPr lang="en" sz="2400" dirty="0" smtClean="0"/>
              <a:t>a 2 pound </a:t>
            </a:r>
            <a:r>
              <a:rPr lang="en" sz="2400" dirty="0"/>
              <a:t>guinea pig attend her Math class for emotional support and to allow the guinea pig to live </a:t>
            </a:r>
            <a:r>
              <a:rPr lang="en" sz="2400" dirty="0" smtClean="0"/>
              <a:t>in her residence hall. Sophie’s </a:t>
            </a:r>
            <a:r>
              <a:rPr lang="en" sz="2400" dirty="0"/>
              <a:t>roommate transferred to another school at the end of last semester and Sophie plans to live alone in her </a:t>
            </a:r>
            <a:r>
              <a:rPr lang="en" sz="2400" dirty="0" smtClean="0"/>
              <a:t>residence hall </a:t>
            </a:r>
            <a:r>
              <a:rPr lang="en" sz="2400" dirty="0"/>
              <a:t>room this semester. </a:t>
            </a:r>
            <a:endParaRPr lang="en" sz="2400" dirty="0" smtClean="0"/>
          </a:p>
        </p:txBody>
      </p:sp>
    </p:spTree>
    <p:extLst>
      <p:ext uri="{BB962C8B-B14F-4D97-AF65-F5344CB8AC3E}">
        <p14:creationId xmlns:p14="http://schemas.microsoft.com/office/powerpoint/2010/main" val="930425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1524000"/>
            <a:ext cx="8520600" cy="860000"/>
          </a:xfrm>
        </p:spPr>
        <p:txBody>
          <a:bodyPr/>
          <a:lstStyle/>
          <a:p>
            <a:r>
              <a:rPr lang="en-US" b="1" dirty="0" smtClean="0"/>
              <a:t>Hypo #2</a:t>
            </a:r>
            <a:endParaRPr lang="en-US" b="1" dirty="0"/>
          </a:p>
        </p:txBody>
      </p:sp>
      <p:sp>
        <p:nvSpPr>
          <p:cNvPr id="3" name="Text Placeholder 2"/>
          <p:cNvSpPr>
            <a:spLocks noGrp="1"/>
          </p:cNvSpPr>
          <p:nvPr>
            <p:ph type="body" idx="1"/>
          </p:nvPr>
        </p:nvSpPr>
        <p:spPr>
          <a:xfrm>
            <a:off x="437745" y="2590800"/>
            <a:ext cx="8520600" cy="4201200"/>
          </a:xfrm>
        </p:spPr>
        <p:txBody>
          <a:bodyPr/>
          <a:lstStyle/>
          <a:p>
            <a:pPr marL="114300" indent="0">
              <a:buNone/>
            </a:pPr>
            <a:r>
              <a:rPr lang="en-US" sz="2800" dirty="0"/>
              <a:t>Sophie has requested an answer to her request in three (3) days. Sophie’s mother, who is also an attorney, is cc’d in the email communication to the University. </a:t>
            </a:r>
          </a:p>
          <a:p>
            <a:endParaRPr lang="en-US" dirty="0"/>
          </a:p>
        </p:txBody>
      </p:sp>
    </p:spTree>
    <p:extLst>
      <p:ext uri="{BB962C8B-B14F-4D97-AF65-F5344CB8AC3E}">
        <p14:creationId xmlns:p14="http://schemas.microsoft.com/office/powerpoint/2010/main" val="2738814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6"/>
          <p:cNvPicPr preferRelativeResize="0"/>
          <p:nvPr/>
        </p:nvPicPr>
        <p:blipFill>
          <a:blip r:embed="rId3">
            <a:alphaModFix/>
          </a:blip>
          <a:stretch>
            <a:fillRect/>
          </a:stretch>
        </p:blipFill>
        <p:spPr>
          <a:xfrm>
            <a:off x="428025" y="2151025"/>
            <a:ext cx="8417650" cy="1476150"/>
          </a:xfrm>
          <a:prstGeom prst="rect">
            <a:avLst/>
          </a:prstGeom>
          <a:noFill/>
          <a:ln>
            <a:noFill/>
          </a:ln>
        </p:spPr>
      </p:pic>
    </p:spTree>
    <p:extLst>
      <p:ext uri="{BB962C8B-B14F-4D97-AF65-F5344CB8AC3E}">
        <p14:creationId xmlns:p14="http://schemas.microsoft.com/office/powerpoint/2010/main" val="41506694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51"/>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Hypo </a:t>
            </a:r>
            <a:r>
              <a:rPr lang="en" b="1" dirty="0" smtClean="0"/>
              <a:t>#3</a:t>
            </a:r>
            <a:endParaRPr b="1" dirty="0"/>
          </a:p>
        </p:txBody>
      </p:sp>
      <p:sp>
        <p:nvSpPr>
          <p:cNvPr id="324" name="Google Shape;324;p51"/>
          <p:cNvSpPr txBox="1">
            <a:spLocks noGrp="1"/>
          </p:cNvSpPr>
          <p:nvPr>
            <p:ph type="body" idx="1"/>
          </p:nvPr>
        </p:nvSpPr>
        <p:spPr>
          <a:xfrm>
            <a:off x="311700" y="2082732"/>
            <a:ext cx="8520600" cy="3150900"/>
          </a:xfrm>
          <a:prstGeom prst="rect">
            <a:avLst/>
          </a:prstGeom>
        </p:spPr>
        <p:txBody>
          <a:bodyPr spcFirstLastPara="1" wrap="square" lIns="91425" tIns="91425" rIns="91425" bIns="91425" anchor="t" anchorCtr="0">
            <a:noAutofit/>
          </a:bodyPr>
          <a:lstStyle/>
          <a:p>
            <a:pPr marL="0" indent="0" algn="just">
              <a:spcAft>
                <a:spcPts val="1600"/>
              </a:spcAft>
              <a:buNone/>
            </a:pPr>
            <a:r>
              <a:rPr lang="en" sz="2000" dirty="0"/>
              <a:t>Sydney and Sally are sorority sisters at Big U. Sydney is an officer in the sorority and is required to live in the sorority house. Sydney requested that her dog, Peaches, live in the sorority house with her. Peaches is trained to help Sydney manage her panic attacks. Sally complains to Housing and Residence Life that Peaches’ presence in the house gives her headaches and causes her respiratory problems. </a:t>
            </a:r>
            <a:endParaRPr lang="en" sz="2000" dirty="0" smtClean="0"/>
          </a:p>
          <a:p>
            <a:pPr marL="0" indent="0" algn="just">
              <a:spcAft>
                <a:spcPts val="1600"/>
              </a:spcAft>
              <a:buNone/>
            </a:pPr>
            <a:r>
              <a:rPr lang="en" sz="2000" dirty="0" smtClean="0"/>
              <a:t>Big </a:t>
            </a:r>
            <a:r>
              <a:rPr lang="en" sz="2000" dirty="0"/>
              <a:t>U concluded that because Sally signed her lease first, Sydney must move out of the sorority house with Peaches or stay in the house </a:t>
            </a:r>
            <a:r>
              <a:rPr lang="en" sz="2000" dirty="0" smtClean="0"/>
              <a:t>without her dog. </a:t>
            </a:r>
            <a:r>
              <a:rPr lang="en" sz="2000" dirty="0"/>
              <a:t>Sydney immediately sues Big U and seeks a preliminary injunction </a:t>
            </a:r>
            <a:r>
              <a:rPr lang="en" sz="2000" dirty="0" smtClean="0"/>
              <a:t>that would prohibit </a:t>
            </a:r>
            <a:r>
              <a:rPr lang="en" sz="2000" dirty="0"/>
              <a:t>Big U from taking any further action. </a:t>
            </a:r>
            <a:endParaRPr sz="2000" dirty="0"/>
          </a:p>
        </p:txBody>
      </p:sp>
    </p:spTree>
    <p:extLst>
      <p:ext uri="{BB962C8B-B14F-4D97-AF65-F5344CB8AC3E}">
        <p14:creationId xmlns:p14="http://schemas.microsoft.com/office/powerpoint/2010/main" val="1589916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8"/>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smtClean="0"/>
              <a:t>Summary</a:t>
            </a:r>
            <a:endParaRPr b="1" dirty="0"/>
          </a:p>
        </p:txBody>
      </p:sp>
      <p:sp>
        <p:nvSpPr>
          <p:cNvPr id="305" name="Google Shape;305;p48"/>
          <p:cNvSpPr txBox="1">
            <a:spLocks noGrp="1"/>
          </p:cNvSpPr>
          <p:nvPr>
            <p:ph type="body" idx="1"/>
          </p:nvPr>
        </p:nvSpPr>
        <p:spPr>
          <a:xfrm>
            <a:off x="311700" y="2275200"/>
            <a:ext cx="3999900" cy="3150900"/>
          </a:xfrm>
          <a:prstGeom prst="rect">
            <a:avLst/>
          </a:prstGeom>
        </p:spPr>
        <p:txBody>
          <a:bodyPr spcFirstLastPara="1" wrap="square" lIns="91425" tIns="91425" rIns="91425" bIns="91425" anchor="t" anchorCtr="0">
            <a:noAutofit/>
          </a:bodyPr>
          <a:lstStyle/>
          <a:p>
            <a:pPr marL="0" indent="0" algn="ctr">
              <a:buNone/>
            </a:pPr>
            <a:r>
              <a:rPr lang="en" sz="2000" b="1" u="sng" dirty="0"/>
              <a:t>Service Animal or Service Animal in Training</a:t>
            </a:r>
            <a:endParaRPr sz="2000" b="1" u="sng" dirty="0"/>
          </a:p>
          <a:p>
            <a:pPr>
              <a:spcBef>
                <a:spcPts val="1600"/>
              </a:spcBef>
            </a:pPr>
            <a:r>
              <a:rPr lang="en" sz="2000" dirty="0"/>
              <a:t>Dog or miniature horse ONLY</a:t>
            </a:r>
            <a:endParaRPr sz="2000" dirty="0"/>
          </a:p>
          <a:p>
            <a:r>
              <a:rPr lang="en" sz="2000" dirty="0"/>
              <a:t>May accompany owner </a:t>
            </a:r>
            <a:r>
              <a:rPr lang="en" sz="2000" b="1" u="sng" dirty="0"/>
              <a:t>anywhere</a:t>
            </a:r>
            <a:r>
              <a:rPr lang="en" sz="2000" dirty="0"/>
              <a:t> on campus that is open to the public where the student </a:t>
            </a:r>
            <a:r>
              <a:rPr lang="en-US" sz="2000" dirty="0" smtClean="0"/>
              <a:t>is allowed to go</a:t>
            </a:r>
          </a:p>
          <a:p>
            <a:r>
              <a:rPr lang="en-US" sz="2000" dirty="0" smtClean="0"/>
              <a:t>University limited in types of questions it may ask student or employee</a:t>
            </a:r>
            <a:endParaRPr sz="2000" dirty="0"/>
          </a:p>
          <a:p>
            <a:r>
              <a:rPr lang="en" sz="2000" dirty="0"/>
              <a:t>Owner still subject to UP 704</a:t>
            </a:r>
            <a:endParaRPr sz="2000" dirty="0"/>
          </a:p>
        </p:txBody>
      </p:sp>
      <p:sp>
        <p:nvSpPr>
          <p:cNvPr id="306" name="Google Shape;306;p48"/>
          <p:cNvSpPr txBox="1">
            <a:spLocks noGrp="1"/>
          </p:cNvSpPr>
          <p:nvPr>
            <p:ph type="body" idx="2"/>
          </p:nvPr>
        </p:nvSpPr>
        <p:spPr>
          <a:xfrm>
            <a:off x="4832400" y="2306004"/>
            <a:ext cx="3999900" cy="3150900"/>
          </a:xfrm>
          <a:prstGeom prst="rect">
            <a:avLst/>
          </a:prstGeom>
        </p:spPr>
        <p:txBody>
          <a:bodyPr spcFirstLastPara="1" wrap="square" lIns="91425" tIns="91425" rIns="91425" bIns="91425" anchor="t" anchorCtr="0">
            <a:noAutofit/>
          </a:bodyPr>
          <a:lstStyle/>
          <a:p>
            <a:pPr marL="0" indent="0" algn="ctr">
              <a:buNone/>
            </a:pPr>
            <a:r>
              <a:rPr lang="en" sz="2000" b="1" u="sng" dirty="0"/>
              <a:t>Emotional Support Animal</a:t>
            </a:r>
            <a:endParaRPr sz="2000" b="1" u="sng" dirty="0"/>
          </a:p>
          <a:p>
            <a:pPr>
              <a:spcBef>
                <a:spcPts val="1600"/>
              </a:spcBef>
            </a:pPr>
            <a:r>
              <a:rPr lang="en" sz="2000" dirty="0"/>
              <a:t>No blanket restriction on any specific type of animal</a:t>
            </a:r>
            <a:endParaRPr sz="2000" dirty="0"/>
          </a:p>
          <a:p>
            <a:r>
              <a:rPr lang="en" sz="2000" dirty="0" smtClean="0"/>
              <a:t>Animal ONLY </a:t>
            </a:r>
            <a:r>
              <a:rPr lang="en" sz="2000" dirty="0"/>
              <a:t>permitted in the student’s dwelling</a:t>
            </a:r>
            <a:endParaRPr sz="2000" dirty="0"/>
          </a:p>
          <a:p>
            <a:r>
              <a:rPr lang="en" sz="2000" dirty="0"/>
              <a:t>University allowed to ask for medical documentation showing a nexus between the disability and emotional assistance </a:t>
            </a:r>
            <a:r>
              <a:rPr lang="en" sz="2000" dirty="0" smtClean="0"/>
              <a:t>provided by </a:t>
            </a:r>
            <a:r>
              <a:rPr lang="en" sz="2000" dirty="0"/>
              <a:t>the animal</a:t>
            </a:r>
            <a:endParaRPr sz="2000" dirty="0"/>
          </a:p>
          <a:p>
            <a:r>
              <a:rPr lang="en" sz="2000" dirty="0"/>
              <a:t>Owner still subject to UP 704</a:t>
            </a:r>
            <a:endParaRPr sz="2000" dirty="0"/>
          </a:p>
        </p:txBody>
      </p:sp>
    </p:spTree>
    <p:extLst>
      <p:ext uri="{BB962C8B-B14F-4D97-AF65-F5344CB8AC3E}">
        <p14:creationId xmlns:p14="http://schemas.microsoft.com/office/powerpoint/2010/main" val="2092773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120050" y="1357750"/>
            <a:ext cx="8520600" cy="645000"/>
          </a:xfrm>
          <a:prstGeom prst="rect">
            <a:avLst/>
          </a:prstGeom>
        </p:spPr>
        <p:txBody>
          <a:bodyPr spcFirstLastPara="1" wrap="square" lIns="91425" tIns="91425" rIns="91425" bIns="91425" anchor="t" anchorCtr="0">
            <a:noAutofit/>
          </a:bodyPr>
          <a:lstStyle/>
          <a:p>
            <a:r>
              <a:rPr lang="en" sz="4800" b="1" dirty="0"/>
              <a:t>Questions</a:t>
            </a:r>
            <a:r>
              <a:rPr lang="en" sz="4800" b="1" dirty="0" smtClean="0"/>
              <a:t>??</a:t>
            </a:r>
            <a:endParaRPr sz="4800" b="1" dirty="0"/>
          </a:p>
        </p:txBody>
      </p:sp>
      <p:pic>
        <p:nvPicPr>
          <p:cNvPr id="342" name="Google Shape;342;p54"/>
          <p:cNvPicPr preferRelativeResize="0"/>
          <p:nvPr/>
        </p:nvPicPr>
        <p:blipFill>
          <a:blip r:embed="rId3">
            <a:alphaModFix/>
          </a:blip>
          <a:stretch>
            <a:fillRect/>
          </a:stretch>
        </p:blipFill>
        <p:spPr>
          <a:xfrm>
            <a:off x="1930450" y="2374175"/>
            <a:ext cx="4717362" cy="2789750"/>
          </a:xfrm>
          <a:prstGeom prst="rect">
            <a:avLst/>
          </a:prstGeom>
          <a:noFill/>
          <a:ln>
            <a:noFill/>
          </a:ln>
        </p:spPr>
      </p:pic>
    </p:spTree>
    <p:extLst>
      <p:ext uri="{BB962C8B-B14F-4D97-AF65-F5344CB8AC3E}">
        <p14:creationId xmlns:p14="http://schemas.microsoft.com/office/powerpoint/2010/main" val="2488832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p55"/>
          <p:cNvPicPr preferRelativeResize="0"/>
          <p:nvPr/>
        </p:nvPicPr>
        <p:blipFill>
          <a:blip r:embed="rId3">
            <a:alphaModFix/>
          </a:blip>
          <a:stretch>
            <a:fillRect/>
          </a:stretch>
        </p:blipFill>
        <p:spPr>
          <a:xfrm>
            <a:off x="3200400" y="1524000"/>
            <a:ext cx="2481681" cy="4509855"/>
          </a:xfrm>
          <a:prstGeom prst="rect">
            <a:avLst/>
          </a:prstGeom>
          <a:noFill/>
          <a:ln>
            <a:noFill/>
          </a:ln>
        </p:spPr>
      </p:pic>
    </p:spTree>
    <p:extLst>
      <p:ext uri="{BB962C8B-B14F-4D97-AF65-F5344CB8AC3E}">
        <p14:creationId xmlns:p14="http://schemas.microsoft.com/office/powerpoint/2010/main" val="22381046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1193251" y="1524001"/>
            <a:ext cx="6198149" cy="3886200"/>
          </a:xfrm>
          <a:prstGeom prst="rect">
            <a:avLst/>
          </a:prstGeom>
          <a:noFill/>
          <a:ln>
            <a:noFill/>
          </a:ln>
        </p:spPr>
      </p:pic>
    </p:spTree>
    <p:extLst>
      <p:ext uri="{BB962C8B-B14F-4D97-AF65-F5344CB8AC3E}">
        <p14:creationId xmlns:p14="http://schemas.microsoft.com/office/powerpoint/2010/main" val="107156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8"/>
          <p:cNvPicPr preferRelativeResize="0"/>
          <p:nvPr/>
        </p:nvPicPr>
        <p:blipFill>
          <a:blip r:embed="rId3">
            <a:alphaModFix/>
          </a:blip>
          <a:stretch>
            <a:fillRect/>
          </a:stretch>
        </p:blipFill>
        <p:spPr>
          <a:xfrm>
            <a:off x="1229226" y="1484200"/>
            <a:ext cx="3123751" cy="4008650"/>
          </a:xfrm>
          <a:prstGeom prst="rect">
            <a:avLst/>
          </a:prstGeom>
          <a:noFill/>
          <a:ln>
            <a:noFill/>
          </a:ln>
        </p:spPr>
      </p:pic>
      <p:pic>
        <p:nvPicPr>
          <p:cNvPr id="96" name="Google Shape;96;p18"/>
          <p:cNvPicPr preferRelativeResize="0"/>
          <p:nvPr/>
        </p:nvPicPr>
        <p:blipFill>
          <a:blip r:embed="rId4">
            <a:alphaModFix/>
          </a:blip>
          <a:stretch>
            <a:fillRect/>
          </a:stretch>
        </p:blipFill>
        <p:spPr>
          <a:xfrm>
            <a:off x="4923501" y="1858826"/>
            <a:ext cx="3471199" cy="2940751"/>
          </a:xfrm>
          <a:prstGeom prst="rect">
            <a:avLst/>
          </a:prstGeom>
          <a:noFill/>
          <a:ln>
            <a:noFill/>
          </a:ln>
        </p:spPr>
      </p:pic>
    </p:spTree>
    <p:extLst>
      <p:ext uri="{BB962C8B-B14F-4D97-AF65-F5344CB8AC3E}">
        <p14:creationId xmlns:p14="http://schemas.microsoft.com/office/powerpoint/2010/main" val="1852921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Today’s Agenda</a:t>
            </a:r>
            <a:endParaRPr b="1" dirty="0"/>
          </a:p>
        </p:txBody>
      </p:sp>
      <p:sp>
        <p:nvSpPr>
          <p:cNvPr id="102" name="Google Shape;102;p19"/>
          <p:cNvSpPr txBox="1">
            <a:spLocks noGrp="1"/>
          </p:cNvSpPr>
          <p:nvPr>
            <p:ph type="body" idx="1"/>
          </p:nvPr>
        </p:nvSpPr>
        <p:spPr>
          <a:xfrm>
            <a:off x="311700" y="2132374"/>
            <a:ext cx="4324200" cy="4192225"/>
          </a:xfrm>
          <a:prstGeom prst="rect">
            <a:avLst/>
          </a:prstGeom>
        </p:spPr>
        <p:txBody>
          <a:bodyPr spcFirstLastPara="1" wrap="square" lIns="91425" tIns="91425" rIns="91425" bIns="91425" anchor="t" anchorCtr="0">
            <a:noAutofit/>
          </a:bodyPr>
          <a:lstStyle/>
          <a:p>
            <a:r>
              <a:rPr lang="en" sz="2800" dirty="0"/>
              <a:t>Review </a:t>
            </a:r>
            <a:r>
              <a:rPr lang="en" sz="2800" dirty="0" smtClean="0"/>
              <a:t>UP 704</a:t>
            </a:r>
            <a:endParaRPr sz="2800" dirty="0"/>
          </a:p>
          <a:p>
            <a:r>
              <a:rPr lang="en" sz="2800" dirty="0"/>
              <a:t>Relevant Federal Laws</a:t>
            </a:r>
            <a:endParaRPr sz="2800" dirty="0"/>
          </a:p>
          <a:p>
            <a:pPr lvl="1">
              <a:spcBef>
                <a:spcPts val="0"/>
              </a:spcBef>
            </a:pPr>
            <a:r>
              <a:rPr lang="en" sz="2800" dirty="0"/>
              <a:t>“Service Animal” </a:t>
            </a:r>
            <a:r>
              <a:rPr lang="en" sz="2800" dirty="0" smtClean="0"/>
              <a:t>vs. “Assistance Animal”</a:t>
            </a:r>
          </a:p>
          <a:p>
            <a:r>
              <a:rPr lang="en" sz="3200" dirty="0" smtClean="0"/>
              <a:t>Hypos</a:t>
            </a:r>
            <a:endParaRPr sz="3200" dirty="0"/>
          </a:p>
          <a:p>
            <a:r>
              <a:rPr lang="en" sz="3200" dirty="0"/>
              <a:t>Questions</a:t>
            </a:r>
            <a:endParaRPr sz="3200" dirty="0"/>
          </a:p>
          <a:p>
            <a:pPr indent="0">
              <a:spcBef>
                <a:spcPts val="1600"/>
              </a:spcBef>
              <a:spcAft>
                <a:spcPts val="1600"/>
              </a:spcAft>
              <a:buNone/>
            </a:pPr>
            <a:endParaRPr dirty="0"/>
          </a:p>
        </p:txBody>
      </p:sp>
      <p:pic>
        <p:nvPicPr>
          <p:cNvPr id="103" name="Google Shape;103;p19"/>
          <p:cNvPicPr preferRelativeResize="0"/>
          <p:nvPr/>
        </p:nvPicPr>
        <p:blipFill>
          <a:blip r:embed="rId3">
            <a:alphaModFix/>
          </a:blip>
          <a:stretch>
            <a:fillRect/>
          </a:stretch>
        </p:blipFill>
        <p:spPr>
          <a:xfrm>
            <a:off x="5181600" y="2209800"/>
            <a:ext cx="2971800" cy="3048000"/>
          </a:xfrm>
          <a:prstGeom prst="rect">
            <a:avLst/>
          </a:prstGeom>
          <a:noFill/>
          <a:ln>
            <a:noFill/>
          </a:ln>
        </p:spPr>
      </p:pic>
    </p:spTree>
    <p:extLst>
      <p:ext uri="{BB962C8B-B14F-4D97-AF65-F5344CB8AC3E}">
        <p14:creationId xmlns:p14="http://schemas.microsoft.com/office/powerpoint/2010/main" val="2365310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sz="4400" b="1" dirty="0"/>
              <a:t>UP 704: Animals on Campus</a:t>
            </a:r>
            <a:endParaRPr sz="4400" b="1" dirty="0"/>
          </a:p>
        </p:txBody>
      </p:sp>
      <p:sp>
        <p:nvSpPr>
          <p:cNvPr id="121" name="Google Shape;121;p21"/>
          <p:cNvSpPr txBox="1"/>
          <p:nvPr/>
        </p:nvSpPr>
        <p:spPr>
          <a:xfrm>
            <a:off x="152400" y="1878468"/>
            <a:ext cx="4802800" cy="8691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b="1" dirty="0">
                <a:solidFill>
                  <a:schemeClr val="dk1"/>
                </a:solidFill>
              </a:rPr>
              <a:t>Service </a:t>
            </a:r>
            <a:r>
              <a:rPr lang="en" b="1" dirty="0" smtClean="0">
                <a:solidFill>
                  <a:schemeClr val="dk1"/>
                </a:solidFill>
              </a:rPr>
              <a:t>Animal/Service </a:t>
            </a:r>
            <a:r>
              <a:rPr lang="en" b="1" dirty="0">
                <a:solidFill>
                  <a:schemeClr val="dk1"/>
                </a:solidFill>
              </a:rPr>
              <a:t>Animal in Training</a:t>
            </a:r>
            <a:endParaRPr b="1" dirty="0">
              <a:solidFill>
                <a:schemeClr val="dk1"/>
              </a:solidFill>
            </a:endParaRPr>
          </a:p>
        </p:txBody>
      </p:sp>
      <p:sp>
        <p:nvSpPr>
          <p:cNvPr id="122" name="Google Shape;122;p21"/>
          <p:cNvSpPr txBox="1"/>
          <p:nvPr/>
        </p:nvSpPr>
        <p:spPr>
          <a:xfrm>
            <a:off x="4514550" y="2131100"/>
            <a:ext cx="3385200" cy="5706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b="1">
                <a:solidFill>
                  <a:schemeClr val="dk1"/>
                </a:solidFill>
              </a:rPr>
              <a:t>Domestic Animals</a:t>
            </a:r>
            <a:endParaRPr b="1">
              <a:solidFill>
                <a:schemeClr val="dk1"/>
              </a:solidFill>
            </a:endParaRPr>
          </a:p>
        </p:txBody>
      </p:sp>
      <p:sp>
        <p:nvSpPr>
          <p:cNvPr id="123" name="Google Shape;123;p21"/>
          <p:cNvSpPr txBox="1"/>
          <p:nvPr/>
        </p:nvSpPr>
        <p:spPr>
          <a:xfrm>
            <a:off x="293425" y="3870600"/>
            <a:ext cx="2671800" cy="8691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b="1" dirty="0">
                <a:solidFill>
                  <a:schemeClr val="dk1"/>
                </a:solidFill>
              </a:rPr>
              <a:t>Laboratory Animals Used for Teaching and Research</a:t>
            </a:r>
            <a:endParaRPr b="1" dirty="0">
              <a:solidFill>
                <a:schemeClr val="dk1"/>
              </a:solidFill>
            </a:endParaRPr>
          </a:p>
        </p:txBody>
      </p:sp>
      <p:sp>
        <p:nvSpPr>
          <p:cNvPr id="124" name="Google Shape;124;p21"/>
          <p:cNvSpPr txBox="1"/>
          <p:nvPr/>
        </p:nvSpPr>
        <p:spPr>
          <a:xfrm>
            <a:off x="5131128" y="3622801"/>
            <a:ext cx="2892300" cy="6450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b="1" dirty="0" smtClean="0">
                <a:solidFill>
                  <a:schemeClr val="dk1"/>
                </a:solidFill>
              </a:rPr>
              <a:t>Feral or Wild </a:t>
            </a:r>
            <a:r>
              <a:rPr lang="en" b="1" dirty="0">
                <a:solidFill>
                  <a:schemeClr val="dk1"/>
                </a:solidFill>
              </a:rPr>
              <a:t>Animals</a:t>
            </a:r>
            <a:endParaRPr b="1" dirty="0">
              <a:solidFill>
                <a:schemeClr val="dk1"/>
              </a:solidFill>
            </a:endParaRPr>
          </a:p>
        </p:txBody>
      </p:sp>
      <p:sp>
        <p:nvSpPr>
          <p:cNvPr id="125" name="Google Shape;125;p21"/>
          <p:cNvSpPr txBox="1"/>
          <p:nvPr/>
        </p:nvSpPr>
        <p:spPr>
          <a:xfrm>
            <a:off x="2802519" y="4329198"/>
            <a:ext cx="2490600" cy="6450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b="1" dirty="0">
                <a:solidFill>
                  <a:schemeClr val="dk1"/>
                </a:solidFill>
              </a:rPr>
              <a:t>Emotional Support Animals </a:t>
            </a:r>
            <a:endParaRPr b="1" dirty="0">
              <a:solidFill>
                <a:schemeClr val="dk1"/>
              </a:solidFill>
            </a:endParaRPr>
          </a:p>
        </p:txBody>
      </p:sp>
      <p:pic>
        <p:nvPicPr>
          <p:cNvPr id="126" name="Google Shape;126;p21"/>
          <p:cNvPicPr preferRelativeResize="0"/>
          <p:nvPr/>
        </p:nvPicPr>
        <p:blipFill>
          <a:blip r:embed="rId3">
            <a:alphaModFix/>
          </a:blip>
          <a:stretch>
            <a:fillRect/>
          </a:stretch>
        </p:blipFill>
        <p:spPr>
          <a:xfrm>
            <a:off x="5310401" y="2702038"/>
            <a:ext cx="810375" cy="809700"/>
          </a:xfrm>
          <a:prstGeom prst="rect">
            <a:avLst/>
          </a:prstGeom>
          <a:noFill/>
          <a:ln>
            <a:noFill/>
          </a:ln>
        </p:spPr>
      </p:pic>
      <p:pic>
        <p:nvPicPr>
          <p:cNvPr id="127" name="Google Shape;127;p21"/>
          <p:cNvPicPr preferRelativeResize="0"/>
          <p:nvPr/>
        </p:nvPicPr>
        <p:blipFill>
          <a:blip r:embed="rId4">
            <a:alphaModFix/>
          </a:blip>
          <a:stretch>
            <a:fillRect/>
          </a:stretch>
        </p:blipFill>
        <p:spPr>
          <a:xfrm>
            <a:off x="6379538" y="2701689"/>
            <a:ext cx="810375" cy="810375"/>
          </a:xfrm>
          <a:prstGeom prst="rect">
            <a:avLst/>
          </a:prstGeom>
          <a:noFill/>
          <a:ln>
            <a:noFill/>
          </a:ln>
        </p:spPr>
      </p:pic>
      <p:pic>
        <p:nvPicPr>
          <p:cNvPr id="128" name="Google Shape;128;p21"/>
          <p:cNvPicPr preferRelativeResize="0"/>
          <p:nvPr/>
        </p:nvPicPr>
        <p:blipFill>
          <a:blip r:embed="rId5">
            <a:alphaModFix/>
          </a:blip>
          <a:stretch>
            <a:fillRect/>
          </a:stretch>
        </p:blipFill>
        <p:spPr>
          <a:xfrm>
            <a:off x="5392099" y="4533697"/>
            <a:ext cx="1132574" cy="755050"/>
          </a:xfrm>
          <a:prstGeom prst="rect">
            <a:avLst/>
          </a:prstGeom>
          <a:noFill/>
          <a:ln>
            <a:noFill/>
          </a:ln>
        </p:spPr>
      </p:pic>
      <p:pic>
        <p:nvPicPr>
          <p:cNvPr id="129" name="Google Shape;129;p21"/>
          <p:cNvPicPr preferRelativeResize="0"/>
          <p:nvPr/>
        </p:nvPicPr>
        <p:blipFill>
          <a:blip r:embed="rId6">
            <a:alphaModFix/>
          </a:blip>
          <a:stretch>
            <a:fillRect/>
          </a:stretch>
        </p:blipFill>
        <p:spPr>
          <a:xfrm>
            <a:off x="905725" y="5441280"/>
            <a:ext cx="1344915" cy="755050"/>
          </a:xfrm>
          <a:prstGeom prst="rect">
            <a:avLst/>
          </a:prstGeom>
          <a:noFill/>
          <a:ln>
            <a:noFill/>
          </a:ln>
        </p:spPr>
      </p:pic>
      <p:pic>
        <p:nvPicPr>
          <p:cNvPr id="130" name="Google Shape;130;p21"/>
          <p:cNvPicPr preferRelativeResize="0"/>
          <p:nvPr/>
        </p:nvPicPr>
        <p:blipFill>
          <a:blip r:embed="rId7">
            <a:alphaModFix/>
          </a:blip>
          <a:stretch>
            <a:fillRect/>
          </a:stretch>
        </p:blipFill>
        <p:spPr>
          <a:xfrm>
            <a:off x="1118065" y="2755837"/>
            <a:ext cx="1132575" cy="960832"/>
          </a:xfrm>
          <a:prstGeom prst="rect">
            <a:avLst/>
          </a:prstGeom>
          <a:noFill/>
          <a:ln>
            <a:noFill/>
          </a:ln>
        </p:spPr>
      </p:pic>
      <p:pic>
        <p:nvPicPr>
          <p:cNvPr id="131" name="Google Shape;131;p21"/>
          <p:cNvPicPr preferRelativeResize="0"/>
          <p:nvPr/>
        </p:nvPicPr>
        <p:blipFill>
          <a:blip r:embed="rId8">
            <a:alphaModFix/>
          </a:blip>
          <a:stretch>
            <a:fillRect/>
          </a:stretch>
        </p:blipFill>
        <p:spPr>
          <a:xfrm>
            <a:off x="2924362" y="2666530"/>
            <a:ext cx="810375" cy="1079272"/>
          </a:xfrm>
          <a:prstGeom prst="rect">
            <a:avLst/>
          </a:prstGeom>
          <a:noFill/>
          <a:ln>
            <a:noFill/>
          </a:ln>
        </p:spPr>
      </p:pic>
      <p:pic>
        <p:nvPicPr>
          <p:cNvPr id="132" name="Google Shape;132;p21"/>
          <p:cNvPicPr preferRelativeResize="0"/>
          <p:nvPr/>
        </p:nvPicPr>
        <p:blipFill>
          <a:blip r:embed="rId9">
            <a:alphaModFix/>
          </a:blip>
          <a:stretch>
            <a:fillRect/>
          </a:stretch>
        </p:blipFill>
        <p:spPr>
          <a:xfrm>
            <a:off x="6648351" y="4533697"/>
            <a:ext cx="1251399" cy="755050"/>
          </a:xfrm>
          <a:prstGeom prst="rect">
            <a:avLst/>
          </a:prstGeom>
          <a:noFill/>
          <a:ln>
            <a:noFill/>
          </a:ln>
        </p:spPr>
      </p:pic>
      <p:pic>
        <p:nvPicPr>
          <p:cNvPr id="1036" name="Picture 12" descr="Image result for under constructi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7444" y="5358095"/>
            <a:ext cx="1596638" cy="83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42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311700" y="1229975"/>
            <a:ext cx="8520600" cy="645000"/>
          </a:xfrm>
          <a:prstGeom prst="rect">
            <a:avLst/>
          </a:prstGeom>
        </p:spPr>
        <p:txBody>
          <a:bodyPr spcFirstLastPara="1" wrap="square" lIns="91425" tIns="91425" rIns="91425" bIns="91425" anchor="t" anchorCtr="0">
            <a:noAutofit/>
          </a:bodyPr>
          <a:lstStyle/>
          <a:p>
            <a:r>
              <a:rPr lang="en" b="1" dirty="0"/>
              <a:t>UP 704: Animals on Campus</a:t>
            </a:r>
            <a:endParaRPr b="1" dirty="0"/>
          </a:p>
        </p:txBody>
      </p:sp>
      <p:sp>
        <p:nvSpPr>
          <p:cNvPr id="138" name="Google Shape;138;p22"/>
          <p:cNvSpPr txBox="1">
            <a:spLocks noGrp="1"/>
          </p:cNvSpPr>
          <p:nvPr>
            <p:ph type="body" idx="1"/>
          </p:nvPr>
        </p:nvSpPr>
        <p:spPr>
          <a:xfrm>
            <a:off x="311700" y="2165525"/>
            <a:ext cx="5474100" cy="3428100"/>
          </a:xfrm>
          <a:prstGeom prst="rect">
            <a:avLst/>
          </a:prstGeom>
        </p:spPr>
        <p:txBody>
          <a:bodyPr spcFirstLastPara="1" wrap="square" lIns="91425" tIns="91425" rIns="91425" bIns="91425" anchor="t" anchorCtr="0">
            <a:noAutofit/>
          </a:bodyPr>
          <a:lstStyle/>
          <a:p>
            <a:r>
              <a:rPr lang="en" sz="2000" dirty="0"/>
              <a:t>UP 704 applies to all animals on campus</a:t>
            </a:r>
            <a:endParaRPr sz="2000" dirty="0"/>
          </a:p>
          <a:p>
            <a:r>
              <a:rPr lang="en" sz="2000" dirty="0"/>
              <a:t>Basic </a:t>
            </a:r>
            <a:r>
              <a:rPr lang="en" sz="2000" dirty="0" smtClean="0"/>
              <a:t>Requirements for all animals:</a:t>
            </a:r>
            <a:endParaRPr sz="2000" dirty="0"/>
          </a:p>
          <a:p>
            <a:pPr lvl="1">
              <a:spcBef>
                <a:spcPts val="0"/>
              </a:spcBef>
            </a:pPr>
            <a:r>
              <a:rPr lang="en" sz="2000" dirty="0"/>
              <a:t>Control</a:t>
            </a:r>
            <a:endParaRPr sz="2000" dirty="0"/>
          </a:p>
          <a:p>
            <a:pPr lvl="1">
              <a:spcBef>
                <a:spcPts val="0"/>
              </a:spcBef>
            </a:pPr>
            <a:r>
              <a:rPr lang="en" sz="2000" dirty="0"/>
              <a:t>Vaccination</a:t>
            </a:r>
            <a:endParaRPr sz="2000" dirty="0"/>
          </a:p>
          <a:p>
            <a:r>
              <a:rPr lang="en" sz="2000" dirty="0"/>
              <a:t>University reserves the right to remove any animal that is:</a:t>
            </a:r>
            <a:endParaRPr sz="2000" dirty="0"/>
          </a:p>
          <a:p>
            <a:pPr lvl="1">
              <a:spcBef>
                <a:spcPts val="0"/>
              </a:spcBef>
            </a:pPr>
            <a:r>
              <a:rPr lang="en" sz="2000" dirty="0" smtClean="0"/>
              <a:t>Is a direct </a:t>
            </a:r>
            <a:r>
              <a:rPr lang="en" sz="2000" dirty="0"/>
              <a:t>threat to health and safety of any member of the campus community or to any other animal;</a:t>
            </a:r>
            <a:endParaRPr sz="2000" dirty="0"/>
          </a:p>
          <a:p>
            <a:pPr lvl="1">
              <a:spcBef>
                <a:spcPts val="0"/>
              </a:spcBef>
            </a:pPr>
            <a:r>
              <a:rPr lang="en" sz="2000" dirty="0"/>
              <a:t>Disruptive; or </a:t>
            </a:r>
            <a:endParaRPr sz="2000" dirty="0"/>
          </a:p>
          <a:p>
            <a:pPr lvl="1">
              <a:spcBef>
                <a:spcPts val="0"/>
              </a:spcBef>
            </a:pPr>
            <a:r>
              <a:rPr lang="en" sz="2000" dirty="0"/>
              <a:t>Not housebroken </a:t>
            </a:r>
            <a:endParaRPr sz="2000" dirty="0"/>
          </a:p>
        </p:txBody>
      </p:sp>
      <p:pic>
        <p:nvPicPr>
          <p:cNvPr id="139" name="Google Shape;139;p22"/>
          <p:cNvPicPr preferRelativeResize="0"/>
          <p:nvPr/>
        </p:nvPicPr>
        <p:blipFill>
          <a:blip r:embed="rId3">
            <a:alphaModFix/>
          </a:blip>
          <a:stretch>
            <a:fillRect/>
          </a:stretch>
        </p:blipFill>
        <p:spPr>
          <a:xfrm>
            <a:off x="6029475" y="2275050"/>
            <a:ext cx="2706600" cy="2706600"/>
          </a:xfrm>
          <a:prstGeom prst="rect">
            <a:avLst/>
          </a:prstGeom>
          <a:noFill/>
          <a:ln>
            <a:noFill/>
          </a:ln>
        </p:spPr>
      </p:pic>
    </p:spTree>
    <p:extLst>
      <p:ext uri="{BB962C8B-B14F-4D97-AF65-F5344CB8AC3E}">
        <p14:creationId xmlns:p14="http://schemas.microsoft.com/office/powerpoint/2010/main" val="512012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509550" y="2550450"/>
            <a:ext cx="8124900" cy="1300800"/>
          </a:xfrm>
          <a:prstGeom prst="rect">
            <a:avLst/>
          </a:prstGeom>
        </p:spPr>
        <p:txBody>
          <a:bodyPr spcFirstLastPara="1" wrap="square" lIns="91425" tIns="91425" rIns="91425" bIns="91425" anchor="ctr" anchorCtr="0">
            <a:noAutofit/>
          </a:bodyPr>
          <a:lstStyle/>
          <a:p>
            <a:r>
              <a:rPr lang="en" sz="4800" b="1" dirty="0"/>
              <a:t>Federal Disability Laws</a:t>
            </a:r>
            <a:endParaRPr sz="4800" b="1" dirty="0"/>
          </a:p>
        </p:txBody>
      </p:sp>
    </p:spTree>
    <p:extLst>
      <p:ext uri="{BB962C8B-B14F-4D97-AF65-F5344CB8AC3E}">
        <p14:creationId xmlns:p14="http://schemas.microsoft.com/office/powerpoint/2010/main" val="4077030999"/>
      </p:ext>
    </p:extLst>
  </p:cSld>
  <p:clrMapOvr>
    <a:masterClrMapping/>
  </p:clrMapOvr>
</p:sld>
</file>

<file path=ppt/theme/theme1.xml><?xml version="1.0" encoding="utf-8"?>
<a:theme xmlns:a="http://schemas.openxmlformats.org/drawingml/2006/main" name="UNCCharlotte_template05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UNCCharlotte_template05 (1)</Template>
  <TotalTime>76</TotalTime>
  <Words>1976</Words>
  <Application>Microsoft Office PowerPoint</Application>
  <PresentationFormat>On-screen Show (4:3)</PresentationFormat>
  <Paragraphs>118</Paragraphs>
  <Slides>33</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ＭＳ Ｐゴシック</vt:lpstr>
      <vt:lpstr>Arial</vt:lpstr>
      <vt:lpstr>Calibri</vt:lpstr>
      <vt:lpstr>Lato</vt:lpstr>
      <vt:lpstr>UNCCharlotte_template05 (1)</vt:lpstr>
      <vt:lpstr>Barking Up the Right Tree: Navigating Accomodation Requests for Animals on College Campuses </vt:lpstr>
      <vt:lpstr>PowerPoint Presentation</vt:lpstr>
      <vt:lpstr>PowerPoint Presentation</vt:lpstr>
      <vt:lpstr>PowerPoint Presentation</vt:lpstr>
      <vt:lpstr>PowerPoint Presentation</vt:lpstr>
      <vt:lpstr>Today’s Agenda</vt:lpstr>
      <vt:lpstr>UP 704: Animals on Campus</vt:lpstr>
      <vt:lpstr>UP 704: Animals on Campus</vt:lpstr>
      <vt:lpstr>Federal Disability Laws</vt:lpstr>
      <vt:lpstr>Americans with Disabilities Act (1990) </vt:lpstr>
      <vt:lpstr>Service Animals</vt:lpstr>
      <vt:lpstr>Service Animals in Training</vt:lpstr>
      <vt:lpstr>PowerPoint Presentation</vt:lpstr>
      <vt:lpstr>Service Animals (cont’d) </vt:lpstr>
      <vt:lpstr>Hypo #1</vt:lpstr>
      <vt:lpstr>Hypo #1</vt:lpstr>
      <vt:lpstr>PowerPoint Presentation</vt:lpstr>
      <vt:lpstr>PowerPoint Presentation</vt:lpstr>
      <vt:lpstr>Assistance Animals</vt:lpstr>
      <vt:lpstr>PowerPoint Presentation</vt:lpstr>
      <vt:lpstr>Assistance Animals</vt:lpstr>
      <vt:lpstr>Assistance Animals (cont’d)</vt:lpstr>
      <vt:lpstr>Accomodation Analysis for Assistance Animals</vt:lpstr>
      <vt:lpstr>Accomdoation Analysis </vt:lpstr>
      <vt:lpstr>U.S. v. The University of Neb. at Kearney (2013)</vt:lpstr>
      <vt:lpstr>Accomodation Analysis (cont’d)</vt:lpstr>
      <vt:lpstr>PowerPoint Presentation</vt:lpstr>
      <vt:lpstr>Hypo #2</vt:lpstr>
      <vt:lpstr>Hypo #2</vt:lpstr>
      <vt:lpstr>Hypo #3</vt:lpstr>
      <vt:lpstr>Summary</vt:lpstr>
      <vt:lpstr>Questions??</vt:lpstr>
      <vt:lpstr>PowerPoint Presentation</vt:lpstr>
    </vt:vector>
  </TitlesOfParts>
  <Company>UNC Charlotte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Arial font, 36 point  Presenter &amp; Title Date or conference name</dc:title>
  <dc:creator>Cindy Jones</dc:creator>
  <cp:lastModifiedBy>Caudle, Kristopher</cp:lastModifiedBy>
  <cp:revision>11</cp:revision>
  <cp:lastPrinted>2008-09-25T18:36:16Z</cp:lastPrinted>
  <dcterms:created xsi:type="dcterms:W3CDTF">2014-04-28T15:06:35Z</dcterms:created>
  <dcterms:modified xsi:type="dcterms:W3CDTF">2018-10-09T19:53:36Z</dcterms:modified>
</cp:coreProperties>
</file>