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27" r:id="rId2"/>
  </p:sldMasterIdLst>
  <p:notesMasterIdLst>
    <p:notesMasterId r:id="rId40"/>
  </p:notesMasterIdLst>
  <p:handoutMasterIdLst>
    <p:handoutMasterId r:id="rId41"/>
  </p:handoutMasterIdLst>
  <p:sldIdLst>
    <p:sldId id="276" r:id="rId3"/>
    <p:sldId id="324" r:id="rId4"/>
    <p:sldId id="306" r:id="rId5"/>
    <p:sldId id="307" r:id="rId6"/>
    <p:sldId id="308" r:id="rId7"/>
    <p:sldId id="309" r:id="rId8"/>
    <p:sldId id="310" r:id="rId9"/>
    <p:sldId id="311" r:id="rId10"/>
    <p:sldId id="312" r:id="rId11"/>
    <p:sldId id="313" r:id="rId12"/>
    <p:sldId id="325" r:id="rId13"/>
    <p:sldId id="314" r:id="rId14"/>
    <p:sldId id="315" r:id="rId15"/>
    <p:sldId id="316" r:id="rId16"/>
    <p:sldId id="317" r:id="rId17"/>
    <p:sldId id="318" r:id="rId18"/>
    <p:sldId id="319" r:id="rId19"/>
    <p:sldId id="320" r:id="rId20"/>
    <p:sldId id="321" r:id="rId21"/>
    <p:sldId id="322" r:id="rId22"/>
    <p:sldId id="323" r:id="rId23"/>
    <p:sldId id="328" r:id="rId24"/>
    <p:sldId id="326" r:id="rId25"/>
    <p:sldId id="305" r:id="rId26"/>
    <p:sldId id="277" r:id="rId27"/>
    <p:sldId id="278" r:id="rId28"/>
    <p:sldId id="279" r:id="rId29"/>
    <p:sldId id="280" r:id="rId30"/>
    <p:sldId id="281" r:id="rId31"/>
    <p:sldId id="293" r:id="rId32"/>
    <p:sldId id="292" r:id="rId33"/>
    <p:sldId id="296" r:id="rId34"/>
    <p:sldId id="298" r:id="rId35"/>
    <p:sldId id="299" r:id="rId36"/>
    <p:sldId id="300" r:id="rId37"/>
    <p:sldId id="302" r:id="rId38"/>
    <p:sldId id="303"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C"/>
    <a:srgbClr val="FFFFFF"/>
    <a:srgbClr val="FCFEF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830" tIns="46415" rIns="92830" bIns="46415" rtlCol="0"/>
          <a:lstStyle>
            <a:lvl1pPr algn="r">
              <a:defRPr sz="1200"/>
            </a:lvl1pPr>
          </a:lstStyle>
          <a:p>
            <a:fld id="{B7551C7D-A3BF-4AC6-9F4D-948CF0628CAB}" type="datetimeFigureOut">
              <a:rPr lang="en-US" smtClean="0"/>
              <a:pPr/>
              <a:t>10/14/2014</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830" tIns="46415" rIns="92830" bIns="46415" rtlCol="0" anchor="b"/>
          <a:lstStyle>
            <a:lvl1pPr algn="r">
              <a:defRPr sz="1200"/>
            </a:lvl1pPr>
          </a:lstStyle>
          <a:p>
            <a:fld id="{F9CF5584-0335-44A7-B0A5-F4C87381DC20}" type="slidenum">
              <a:rPr lang="en-US" smtClean="0"/>
              <a:pPr/>
              <a:t>‹#›</a:t>
            </a:fld>
            <a:endParaRPr lang="en-US" dirty="0"/>
          </a:p>
        </p:txBody>
      </p:sp>
    </p:spTree>
    <p:extLst>
      <p:ext uri="{BB962C8B-B14F-4D97-AF65-F5344CB8AC3E}">
        <p14:creationId xmlns:p14="http://schemas.microsoft.com/office/powerpoint/2010/main" val="1088333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533BB91B-2466-4440-AB8B-9522321B36E2}" type="datetimeFigureOut">
              <a:rPr lang="en-US" smtClean="0"/>
              <a:pPr/>
              <a:t>10/14/2014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8F78226B-52CD-43A5-AA69-F0D641991AF3}" type="slidenum">
              <a:rPr lang="en-US" smtClean="0"/>
              <a:pPr/>
              <a:t>‹#›</a:t>
            </a:fld>
            <a:endParaRPr lang="en-US" dirty="0"/>
          </a:p>
        </p:txBody>
      </p:sp>
    </p:spTree>
    <p:extLst>
      <p:ext uri="{BB962C8B-B14F-4D97-AF65-F5344CB8AC3E}">
        <p14:creationId xmlns:p14="http://schemas.microsoft.com/office/powerpoint/2010/main" val="298872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baseline="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4" descr="UNCC_Logo_whiteTPBG"/>
          <p:cNvPicPr>
            <a:picLocks noChangeAspect="1" noChangeArrowheads="1"/>
          </p:cNvPicPr>
          <p:nvPr/>
        </p:nvPicPr>
        <p:blipFill>
          <a:blip r:embed="rId2" cstate="print"/>
          <a:srcRect/>
          <a:stretch>
            <a:fillRect/>
          </a:stretch>
        </p:blipFill>
        <p:spPr bwMode="auto">
          <a:xfrm>
            <a:off x="7467600" y="6019800"/>
            <a:ext cx="1567024" cy="676268"/>
          </a:xfrm>
          <a:prstGeom prst="rect">
            <a:avLst/>
          </a:prstGeom>
          <a:noFill/>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normAutofit/>
          </a:bodyPr>
          <a:lstStyle>
            <a:lvl1pPr algn="l">
              <a:defRPr sz="2800">
                <a:solidFill>
                  <a:srgbClr val="00703C"/>
                </a:solidFill>
                <a:latin typeface="Arial" pitchFamily="34" charset="0"/>
              </a:defRPr>
            </a:lvl1pPr>
            <a:lvl2pPr>
              <a:defRPr sz="2600" baseline="0">
                <a:solidFill>
                  <a:srgbClr val="00703C"/>
                </a:solidFill>
                <a:latin typeface="Arial" pitchFamily="34" charset="0"/>
              </a:defRPr>
            </a:lvl2pPr>
            <a:lvl3pPr>
              <a:defRPr sz="2600" baseline="0">
                <a:solidFill>
                  <a:srgbClr val="00703C"/>
                </a:solidFill>
                <a:latin typeface="Arial" pitchFamily="34" charset="0"/>
              </a:defRPr>
            </a:lvl3pPr>
            <a:lvl4pPr>
              <a:defRPr sz="2600" baseline="0">
                <a:solidFill>
                  <a:srgbClr val="00703C"/>
                </a:solidFill>
                <a:latin typeface="Arial" pitchFamily="34" charset="0"/>
              </a:defRPr>
            </a:lvl4pPr>
            <a:lvl5pPr>
              <a:defRPr sz="2600" baseline="0">
                <a:solidFill>
                  <a:srgbClr val="00703C"/>
                </a:solidFill>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Title 1"/>
          <p:cNvSpPr>
            <a:spLocks noGrp="1"/>
          </p:cNvSpPr>
          <p:nvPr>
            <p:ph type="title" hasCustomPrompt="1"/>
          </p:nvPr>
        </p:nvSpPr>
        <p:spPr>
          <a:xfrm>
            <a:off x="0" y="274638"/>
            <a:ext cx="9144000" cy="1143000"/>
          </a:xfrm>
        </p:spPr>
        <p:txBody>
          <a:bodyPr>
            <a:normAutofit/>
          </a:bodyPr>
          <a:lstStyle>
            <a:lvl1pPr>
              <a:defRPr sz="4000" b="1" baseline="0">
                <a:solidFill>
                  <a:srgbClr val="00703C"/>
                </a:solidFill>
                <a:latin typeface="Arial" pitchFamily="34" charset="0"/>
                <a:cs typeface="Arial" pitchFamily="34" charset="0"/>
              </a:defRPr>
            </a:lvl1pPr>
          </a:lstStyle>
          <a:p>
            <a:r>
              <a:rPr lang="en-US" dirty="0" smtClean="0"/>
              <a:t>Slide title, level 1, Arial 40 pt bold</a:t>
            </a:r>
            <a:endParaRPr lang="en-US" dirty="0"/>
          </a:p>
        </p:txBody>
      </p:sp>
    </p:spTree>
    <p:extLst>
      <p:ext uri="{BB962C8B-B14F-4D97-AF65-F5344CB8AC3E}">
        <p14:creationId xmlns:p14="http://schemas.microsoft.com/office/powerpoint/2010/main" val="68588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24000"/>
            <a:ext cx="4040188" cy="4602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6" name="Content Placeholder 5"/>
          <p:cNvSpPr>
            <a:spLocks noGrp="1"/>
          </p:cNvSpPr>
          <p:nvPr>
            <p:ph sz="quarter" idx="4"/>
          </p:nvPr>
        </p:nvSpPr>
        <p:spPr>
          <a:xfrm>
            <a:off x="4645025" y="1524000"/>
            <a:ext cx="4041775" cy="4602163"/>
          </a:xfrm>
        </p:spPr>
        <p:txBody>
          <a:bodyPr>
            <a:normAutofit/>
          </a:bodyPr>
          <a:lstStyle>
            <a:lvl1pPr algn="l">
              <a:defRPr sz="2800">
                <a:solidFill>
                  <a:srgbClr val="00703C"/>
                </a:solidFill>
                <a:latin typeface="Arial" pitchFamily="34" charset="0"/>
              </a:defRPr>
            </a:lvl1pPr>
            <a:lvl2pPr>
              <a:defRPr sz="2600" baseline="0">
                <a:solidFill>
                  <a:srgbClr val="00703C"/>
                </a:solidFill>
                <a:latin typeface="Arial" pitchFamily="34" charset="0"/>
              </a:defRPr>
            </a:lvl2pPr>
            <a:lvl3pPr>
              <a:defRPr sz="2600" baseline="0">
                <a:solidFill>
                  <a:srgbClr val="00703C"/>
                </a:solidFill>
                <a:latin typeface="Arial" pitchFamily="34" charset="0"/>
              </a:defRPr>
            </a:lvl3pPr>
            <a:lvl4pPr>
              <a:defRPr sz="2600" baseline="0">
                <a:solidFill>
                  <a:srgbClr val="00703C"/>
                </a:solidFill>
                <a:latin typeface="Arial" pitchFamily="34" charset="0"/>
              </a:defRPr>
            </a:lvl4pPr>
            <a:lvl5pPr>
              <a:defRPr sz="2600" baseline="0">
                <a:solidFill>
                  <a:srgbClr val="00703C"/>
                </a:solidFill>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hasCustomPrompt="1"/>
          </p:nvPr>
        </p:nvSpPr>
        <p:spPr>
          <a:xfrm>
            <a:off x="0" y="274638"/>
            <a:ext cx="9144000" cy="1143000"/>
          </a:xfrm>
        </p:spPr>
        <p:txBody>
          <a:bodyPr>
            <a:normAutofit/>
          </a:bodyPr>
          <a:lstStyle>
            <a:lvl1pPr>
              <a:defRPr sz="4000" b="1" baseline="0">
                <a:solidFill>
                  <a:srgbClr val="00703C"/>
                </a:solidFill>
                <a:latin typeface="Arial" pitchFamily="34" charset="0"/>
                <a:cs typeface="Arial" pitchFamily="34" charset="0"/>
              </a:defRPr>
            </a:lvl1pPr>
          </a:lstStyle>
          <a:p>
            <a:r>
              <a:rPr lang="en-US" dirty="0" smtClean="0"/>
              <a:t>Slide title, level 1, Arial 40 pt bold</a:t>
            </a:r>
            <a:endParaRPr lang="en-US" dirty="0"/>
          </a:p>
        </p:txBody>
      </p:sp>
    </p:spTree>
    <p:extLst>
      <p:ext uri="{BB962C8B-B14F-4D97-AF65-F5344CB8AC3E}">
        <p14:creationId xmlns:p14="http://schemas.microsoft.com/office/powerpoint/2010/main" val="3958254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314845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a:prstGeom prst="rect">
            <a:avLst/>
          </a:prstGeom>
        </p:spPr>
        <p:txBody>
          <a:bodyPr>
            <a:noAutofit/>
          </a:bodyPr>
          <a:lstStyle>
            <a:lvl1pPr>
              <a:lnSpc>
                <a:spcPct val="90000"/>
              </a:lnSpc>
              <a:defRPr sz="5400" baseline="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a:prstGeom prst="rect">
            <a:avLst/>
          </a:prstGeo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8635539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a:prstGeom prst="rect">
            <a:avLst/>
          </a:prstGeo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a:prstGeom prst="rect">
            <a:avLst/>
          </a:prstGeo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a:prstGeom prst="rect">
            <a:avLst/>
          </a:prstGeo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37013454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2" cstate="print"/>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pic>
        <p:nvPicPr>
          <p:cNvPr id="6" name="Picture 4" descr="UNCC_Logo_whiteTPBG"/>
          <p:cNvPicPr>
            <a:picLocks noChangeAspect="1" noChangeArrowheads="1"/>
          </p:cNvPicPr>
          <p:nvPr/>
        </p:nvPicPr>
        <p:blipFill>
          <a:blip r:embed="rId3" cstate="print"/>
          <a:srcRect/>
          <a:stretch>
            <a:fillRect/>
          </a:stretch>
        </p:blipFill>
        <p:spPr bwMode="auto">
          <a:xfrm>
            <a:off x="7467600" y="6019800"/>
            <a:ext cx="1567024" cy="676268"/>
          </a:xfrm>
          <a:prstGeom prst="rect">
            <a:avLst/>
          </a:prstGeom>
          <a:noFill/>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4" descr="UNCC_Logo_whiteTPBG"/>
          <p:cNvPicPr>
            <a:picLocks noChangeAspect="1" noChangeArrowheads="1"/>
          </p:cNvPicPr>
          <p:nvPr/>
        </p:nvPicPr>
        <p:blipFill>
          <a:blip r:embed="rId2" cstate="print"/>
          <a:srcRect/>
          <a:stretch>
            <a:fillRect/>
          </a:stretch>
        </p:blipFill>
        <p:spPr bwMode="auto">
          <a:xfrm>
            <a:off x="7467600" y="6019800"/>
            <a:ext cx="1567024" cy="676268"/>
          </a:xfrm>
          <a:prstGeom prst="rect">
            <a:avLst/>
          </a:prstGeom>
          <a:noFill/>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4" descr="UNCC_Logo_whiteTPBG"/>
          <p:cNvPicPr>
            <a:picLocks noChangeAspect="1" noChangeArrowheads="1"/>
          </p:cNvPicPr>
          <p:nvPr/>
        </p:nvPicPr>
        <p:blipFill>
          <a:blip r:embed="rId2" cstate="print"/>
          <a:srcRect/>
          <a:stretch>
            <a:fillRect/>
          </a:stretch>
        </p:blipFill>
        <p:spPr bwMode="auto">
          <a:xfrm>
            <a:off x="7467600" y="6019800"/>
            <a:ext cx="1567024" cy="676268"/>
          </a:xfrm>
          <a:prstGeom prst="rect">
            <a:avLst/>
          </a:prstGeom>
          <a:noFill/>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UNCC_Logo_whiteTPBG"/>
          <p:cNvPicPr>
            <a:picLocks noChangeAspect="1" noChangeArrowheads="1"/>
          </p:cNvPicPr>
          <p:nvPr/>
        </p:nvPicPr>
        <p:blipFill>
          <a:blip r:embed="rId2" cstate="print"/>
          <a:srcRect/>
          <a:stretch>
            <a:fillRect/>
          </a:stretch>
        </p:blipFill>
        <p:spPr bwMode="auto">
          <a:xfrm>
            <a:off x="7467600" y="6019800"/>
            <a:ext cx="1567024" cy="676268"/>
          </a:xfrm>
          <a:prstGeom prst="rect">
            <a:avLst/>
          </a:prstGeom>
          <a:noFill/>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4" descr="UNCC_Logo_whiteTPBG"/>
          <p:cNvPicPr>
            <a:picLocks noChangeAspect="1" noChangeArrowheads="1"/>
          </p:cNvPicPr>
          <p:nvPr/>
        </p:nvPicPr>
        <p:blipFill>
          <a:blip r:embed="rId2" cstate="print"/>
          <a:srcRect/>
          <a:stretch>
            <a:fillRect/>
          </a:stretch>
        </p:blipFill>
        <p:spPr bwMode="auto">
          <a:xfrm>
            <a:off x="7467600" y="6019800"/>
            <a:ext cx="1567024" cy="676268"/>
          </a:xfrm>
          <a:prstGeom prst="rect">
            <a:avLst/>
          </a:prstGeom>
          <a:noFill/>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UNCC_Logo_whiteTPBG"/>
          <p:cNvPicPr>
            <a:picLocks noChangeAspect="1" noChangeArrowheads="1"/>
          </p:cNvPicPr>
          <p:nvPr/>
        </p:nvPicPr>
        <p:blipFill>
          <a:blip r:embed="rId2" cstate="print"/>
          <a:srcRect/>
          <a:stretch>
            <a:fillRect/>
          </a:stretch>
        </p:blipFill>
        <p:spPr bwMode="auto">
          <a:xfrm>
            <a:off x="7467600" y="6019800"/>
            <a:ext cx="1567024" cy="676268"/>
          </a:xfrm>
          <a:prstGeom prst="rect">
            <a:avLst/>
          </a:prstGeom>
          <a:noFill/>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0" y="274638"/>
            <a:ext cx="9144000" cy="1143000"/>
          </a:xfrm>
        </p:spPr>
        <p:txBody>
          <a:bodyPr>
            <a:normAutofit/>
          </a:bodyPr>
          <a:lstStyle>
            <a:lvl1pPr>
              <a:defRPr sz="4000" b="1" baseline="0">
                <a:solidFill>
                  <a:srgbClr val="00703C"/>
                </a:solidFill>
                <a:latin typeface="Arial" pitchFamily="34" charset="0"/>
                <a:cs typeface="Arial" pitchFamily="34" charset="0"/>
              </a:defRPr>
            </a:lvl1pPr>
          </a:lstStyle>
          <a:p>
            <a:r>
              <a:rPr lang="en-US" dirty="0" smtClean="0"/>
              <a:t>Slide title, level 1, Arial 40 pt bold</a:t>
            </a:r>
            <a:endParaRPr lang="en-US" dirty="0"/>
          </a:p>
        </p:txBody>
      </p:sp>
    </p:spTree>
    <p:extLst>
      <p:ext uri="{BB962C8B-B14F-4D97-AF65-F5344CB8AC3E}">
        <p14:creationId xmlns:p14="http://schemas.microsoft.com/office/powerpoint/2010/main" val="708305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UNCC_Logo_RGB.jpg"/>
          <p:cNvPicPr>
            <a:picLocks noChangeAspect="1"/>
          </p:cNvPicPr>
          <p:nvPr/>
        </p:nvPicPr>
        <p:blipFill>
          <a:blip r:embed="rId2" cstate="print"/>
          <a:stretch>
            <a:fillRect/>
          </a:stretch>
        </p:blipFill>
        <p:spPr>
          <a:xfrm>
            <a:off x="7162800" y="5909716"/>
            <a:ext cx="1638128" cy="728422"/>
          </a:xfrm>
          <a:prstGeom prst="rect">
            <a:avLst/>
          </a:prstGeom>
        </p:spPr>
      </p:pic>
      <p:sp>
        <p:nvSpPr>
          <p:cNvPr id="8" name="Title 1"/>
          <p:cNvSpPr>
            <a:spLocks noGrp="1"/>
          </p:cNvSpPr>
          <p:nvPr>
            <p:ph type="title" hasCustomPrompt="1"/>
          </p:nvPr>
        </p:nvSpPr>
        <p:spPr>
          <a:xfrm>
            <a:off x="0" y="274638"/>
            <a:ext cx="9144000" cy="1143000"/>
          </a:xfrm>
        </p:spPr>
        <p:txBody>
          <a:bodyPr>
            <a:normAutofit/>
          </a:bodyPr>
          <a:lstStyle>
            <a:lvl1pPr>
              <a:defRPr sz="4000" b="1" baseline="0">
                <a:solidFill>
                  <a:srgbClr val="00703C"/>
                </a:solidFill>
                <a:latin typeface="Arial" pitchFamily="34" charset="0"/>
                <a:cs typeface="Arial" pitchFamily="34" charset="0"/>
              </a:defRPr>
            </a:lvl1pPr>
          </a:lstStyle>
          <a:p>
            <a:r>
              <a:rPr lang="en-US" dirty="0" smtClean="0"/>
              <a:t>Slide title, level 1, Arial 40 pt bold</a:t>
            </a:r>
            <a:endParaRPr lang="en-US" dirty="0"/>
          </a:p>
        </p:txBody>
      </p:sp>
    </p:spTree>
    <p:extLst>
      <p:ext uri="{BB962C8B-B14F-4D97-AF65-F5344CB8AC3E}">
        <p14:creationId xmlns:p14="http://schemas.microsoft.com/office/powerpoint/2010/main" val="3368116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extLst>
              <a:ext uri="{BEBA8EAE-BF5A-486C-A8C5-ECC9F3942E4B}">
                <a14:imgProps xmlns:a14="http://schemas.microsoft.com/office/drawing/2010/main">
                  <a14:imgLayer r:embed="rId10">
                    <a14:imgEffect>
                      <a14:saturation sat="99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UNCC_Logo_RGB.jpg"/>
          <p:cNvPicPr>
            <a:picLocks noChangeAspect="1"/>
          </p:cNvPicPr>
          <p:nvPr/>
        </p:nvPicPr>
        <p:blipFill>
          <a:blip r:embed="rId9" cstate="print"/>
          <a:stretch>
            <a:fillRect/>
          </a:stretch>
        </p:blipFill>
        <p:spPr>
          <a:xfrm>
            <a:off x="7162800" y="5909716"/>
            <a:ext cx="1638128" cy="728422"/>
          </a:xfrm>
          <a:prstGeom prst="rect">
            <a:avLst/>
          </a:prstGeom>
        </p:spPr>
      </p:pic>
      <p:sp>
        <p:nvSpPr>
          <p:cNvPr id="2" name="Title Placeholder 1"/>
          <p:cNvSpPr>
            <a:spLocks noGrp="1"/>
          </p:cNvSpPr>
          <p:nvPr>
            <p:ph type="title"/>
          </p:nvPr>
        </p:nvSpPr>
        <p:spPr>
          <a:xfrm>
            <a:off x="152400" y="274638"/>
            <a:ext cx="8763000" cy="1143000"/>
          </a:xfrm>
          <a:prstGeom prst="rect">
            <a:avLst/>
          </a:prstGeom>
        </p:spPr>
        <p:txBody>
          <a:bodyPr vert="horz" lIns="91440" tIns="45720" rIns="91440" bIns="45720" rtlCol="0" anchor="ctr">
            <a:normAutofit/>
          </a:bodyPr>
          <a:lstStyle/>
          <a:p>
            <a:r>
              <a:rPr lang="en-US" b="1" dirty="0" smtClean="0">
                <a:solidFill>
                  <a:srgbClr val="006600"/>
                </a:solidFill>
                <a:latin typeface="Arial" pitchFamily="34" charset="0"/>
                <a:cs typeface="Arial" pitchFamily="34" charset="0"/>
              </a:rPr>
              <a:t>Presentation Title, Arial 44 bold</a:t>
            </a:r>
            <a:endParaRPr lang="en-US" dirty="0"/>
          </a:p>
        </p:txBody>
      </p:sp>
      <p:sp>
        <p:nvSpPr>
          <p:cNvPr id="3" name="Text Placeholder 2"/>
          <p:cNvSpPr>
            <a:spLocks noGrp="1"/>
          </p:cNvSpPr>
          <p:nvPr>
            <p:ph type="body" idx="1"/>
          </p:nvPr>
        </p:nvSpPr>
        <p:spPr>
          <a:xfrm>
            <a:off x="152400" y="5410200"/>
            <a:ext cx="8534400" cy="9445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smtClean="0">
                <a:solidFill>
                  <a:srgbClr val="006600"/>
                </a:solidFill>
                <a:latin typeface="Arial" pitchFamily="34" charset="0"/>
                <a:cs typeface="Arial" pitchFamily="34" charset="0"/>
              </a:rPr>
              <a:t>				Day, Month 11, 2009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rgbClr val="006600"/>
                </a:solidFill>
                <a:latin typeface="Arial" pitchFamily="34" charset="0"/>
                <a:cs typeface="Arial" pitchFamily="34" charset="0"/>
              </a:rPr>
              <a:t>		   Enter presenter full name here – Arial 24 pt</a:t>
            </a:r>
          </a:p>
          <a:p>
            <a:pPr lvl="0"/>
            <a:endParaRPr lang="en-US" dirty="0"/>
          </a:p>
        </p:txBody>
      </p:sp>
      <p:cxnSp>
        <p:nvCxnSpPr>
          <p:cNvPr id="8" name="Straight Connector 7"/>
          <p:cNvCxnSpPr/>
          <p:nvPr/>
        </p:nvCxnSpPr>
        <p:spPr>
          <a:xfrm>
            <a:off x="457200" y="6553085"/>
            <a:ext cx="6553200" cy="140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68343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baseline="0">
          <a:solidFill>
            <a:srgbClr val="00703C"/>
          </a:solidFill>
          <a:latin typeface="+mj-lt"/>
          <a:ea typeface="+mj-ea"/>
          <a:cs typeface="+mj-cs"/>
        </a:defRPr>
      </a:lvl1pPr>
    </p:titleStyle>
    <p:body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3200" kern="1200" baseline="0">
          <a:solidFill>
            <a:srgbClr val="00703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47" y="2895600"/>
            <a:ext cx="8491653" cy="3657600"/>
          </a:xfrm>
        </p:spPr>
        <p:txBody>
          <a:bodyPr>
            <a:normAutofit fontScale="90000"/>
          </a:bodyPr>
          <a:lstStyle/>
          <a:p>
            <a:pPr marL="0" indent="0" algn="l"/>
            <a:r>
              <a:rPr lang="en-US" dirty="0" smtClean="0">
                <a:latin typeface="+mn-lt"/>
              </a:rPr>
              <a:t>Changes in NCAA Landscape </a:t>
            </a:r>
            <a:r>
              <a:rPr lang="en-US" sz="3600" dirty="0" smtClean="0">
                <a:latin typeface="+mn-lt"/>
              </a:rPr>
              <a:t/>
            </a:r>
            <a:br>
              <a:rPr lang="en-US" sz="3600" dirty="0" smtClean="0">
                <a:latin typeface="+mn-lt"/>
              </a:rPr>
            </a:br>
            <a:r>
              <a:rPr lang="en-US" sz="3600" dirty="0" smtClean="0">
                <a:latin typeface="+mn-lt"/>
              </a:rPr>
              <a:t/>
            </a:r>
            <a:br>
              <a:rPr lang="en-US" sz="3600" dirty="0" smtClean="0">
                <a:latin typeface="+mn-lt"/>
              </a:rPr>
            </a:br>
            <a:r>
              <a:rPr lang="en-US" sz="3600" dirty="0" smtClean="0">
                <a:latin typeface="+mn-lt"/>
              </a:rPr>
              <a:t/>
            </a:r>
            <a:br>
              <a:rPr lang="en-US" sz="3600" dirty="0" smtClean="0">
                <a:latin typeface="+mn-lt"/>
              </a:rPr>
            </a:br>
            <a:r>
              <a:rPr lang="en-US" sz="2400" dirty="0" smtClean="0"/>
              <a:t>Scott </a:t>
            </a:r>
            <a:r>
              <a:rPr lang="en-US" sz="2400" dirty="0" smtClean="0"/>
              <a:t>Byrd, Director of Athletics Compliance</a:t>
            </a:r>
            <a:br>
              <a:rPr lang="en-US" sz="2400" dirty="0" smtClean="0"/>
            </a:br>
            <a:r>
              <a:rPr lang="en-US" sz="2400" dirty="0" smtClean="0"/>
              <a:t>Catherine Mitchell, Higher Education Legal Fellow </a:t>
            </a:r>
            <a:r>
              <a:rPr lang="en-US" sz="2400" dirty="0"/>
              <a:t/>
            </a:r>
            <a:br>
              <a:rPr lang="en-US" sz="2400" dirty="0"/>
            </a:br>
            <a:r>
              <a:rPr lang="en-US" sz="2400" dirty="0"/>
              <a:t>David Broome, Vice Chancellor and General Counsel</a:t>
            </a:r>
            <a:r>
              <a:rPr lang="en-US" sz="2400" dirty="0"/>
              <a:t/>
            </a:r>
            <a:br>
              <a:rPr lang="en-US" sz="2400" dirty="0"/>
            </a:br>
            <a:r>
              <a:rPr lang="en-US" sz="2400" dirty="0" smtClean="0"/>
              <a:t/>
            </a:r>
            <a:br>
              <a:rPr lang="en-US" sz="2400" dirty="0" smtClean="0"/>
            </a:br>
            <a:r>
              <a:rPr lang="en-US" sz="2400" dirty="0" smtClean="0"/>
              <a:t>Legal Symposium, October 16, 2014 </a:t>
            </a:r>
            <a:br>
              <a:rPr lang="en-US" sz="2400" dirty="0" smtClean="0"/>
            </a:b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47" y="533400"/>
            <a:ext cx="3343275" cy="1438275"/>
          </a:xfrm>
          <a:prstGeom prst="rect">
            <a:avLst/>
          </a:prstGeom>
        </p:spPr>
      </p:pic>
      <p:sp>
        <p:nvSpPr>
          <p:cNvPr id="7" name="Rectangle 6"/>
          <p:cNvSpPr/>
          <p:nvPr/>
        </p:nvSpPr>
        <p:spPr>
          <a:xfrm>
            <a:off x="304800" y="6248400"/>
            <a:ext cx="8567853"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652347" y="3505200"/>
            <a:ext cx="7805853" cy="0"/>
          </a:xfrm>
          <a:prstGeom prst="line">
            <a:avLst/>
          </a:prstGeom>
          <a:ln w="38100">
            <a:solidFill>
              <a:srgbClr val="00703C"/>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705600" y="5772615"/>
            <a:ext cx="2057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89012"/>
          </a:xfrm>
        </p:spPr>
        <p:txBody>
          <a:bodyPr>
            <a:normAutofit/>
          </a:bodyPr>
          <a:lstStyle/>
          <a:p>
            <a:r>
              <a:rPr lang="en-US" dirty="0"/>
              <a:t>Impact on </a:t>
            </a:r>
            <a:r>
              <a:rPr lang="en-US" dirty="0" smtClean="0"/>
              <a:t>Charlotte</a:t>
            </a:r>
            <a:endParaRPr lang="en-US" dirty="0"/>
          </a:p>
        </p:txBody>
      </p:sp>
      <p:sp>
        <p:nvSpPr>
          <p:cNvPr id="3" name="Content Placeholder 2"/>
          <p:cNvSpPr>
            <a:spLocks noGrp="1"/>
          </p:cNvSpPr>
          <p:nvPr>
            <p:ph idx="1"/>
          </p:nvPr>
        </p:nvSpPr>
        <p:spPr>
          <a:xfrm>
            <a:off x="457200" y="1524000"/>
            <a:ext cx="8382000" cy="4114800"/>
          </a:xfrm>
        </p:spPr>
        <p:txBody>
          <a:bodyPr/>
          <a:lstStyle/>
          <a:p>
            <a:pPr marL="457200" indent="-457200" algn="l">
              <a:buFont typeface="Arial" panose="020B0604020202020204" pitchFamily="34" charset="0"/>
              <a:buChar char="•"/>
            </a:pPr>
            <a:r>
              <a:rPr lang="en-US" dirty="0"/>
              <a:t>Legislation adopted by the five conferences through the autonomous system will be available to all of Division I and the rules will apply at the discretion of each conference, which may include delegation of such discretion to its member institutions. </a:t>
            </a:r>
          </a:p>
          <a:p>
            <a:pPr algn="l"/>
            <a:endParaRPr lang="en-US" dirty="0"/>
          </a:p>
        </p:txBody>
      </p:sp>
    </p:spTree>
    <p:extLst>
      <p:ext uri="{BB962C8B-B14F-4D97-AF65-F5344CB8AC3E}">
        <p14:creationId xmlns:p14="http://schemas.microsoft.com/office/powerpoint/2010/main" val="333999902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47" y="2895600"/>
            <a:ext cx="8491653" cy="3657600"/>
          </a:xfrm>
        </p:spPr>
        <p:txBody>
          <a:bodyPr>
            <a:normAutofit fontScale="90000"/>
          </a:bodyPr>
          <a:lstStyle/>
          <a:p>
            <a:pPr marL="0" indent="0" algn="l"/>
            <a:r>
              <a:rPr lang="en-US" dirty="0" smtClean="0">
                <a:latin typeface="+mn-lt"/>
              </a:rPr>
              <a:t>New NCAA Enforcement Structure</a:t>
            </a:r>
            <a:r>
              <a:rPr lang="en-US" sz="3600" dirty="0" smtClean="0">
                <a:latin typeface="+mn-lt"/>
              </a:rPr>
              <a:t/>
            </a:r>
            <a:br>
              <a:rPr lang="en-US" sz="3600" dirty="0" smtClean="0">
                <a:latin typeface="+mn-lt"/>
              </a:rPr>
            </a:br>
            <a:r>
              <a:rPr lang="en-US" sz="3600" dirty="0" smtClean="0">
                <a:latin typeface="+mn-lt"/>
              </a:rPr>
              <a:t/>
            </a:r>
            <a:br>
              <a:rPr lang="en-US" sz="3600" dirty="0" smtClean="0">
                <a:latin typeface="+mn-lt"/>
              </a:rPr>
            </a:br>
            <a:r>
              <a:rPr lang="en-US" sz="3600" dirty="0" smtClean="0">
                <a:latin typeface="+mn-lt"/>
              </a:rPr>
              <a:t/>
            </a:r>
            <a:br>
              <a:rPr lang="en-US" sz="3600" dirty="0" smtClean="0">
                <a:latin typeface="+mn-lt"/>
              </a:rPr>
            </a:br>
            <a:r>
              <a:rPr lang="en-US" sz="2400" dirty="0" smtClean="0"/>
              <a:t/>
            </a:r>
            <a:br>
              <a:rPr lang="en-US" sz="2400" dirty="0" smtClean="0"/>
            </a:br>
            <a:r>
              <a:rPr lang="en-US" sz="2400" dirty="0" smtClean="0"/>
              <a:t>Catherine Mitchell, Higher Education Legal Fellow</a:t>
            </a:r>
            <a:br>
              <a:rPr lang="en-US" sz="2400" dirty="0" smtClean="0"/>
            </a:br>
            <a:r>
              <a:rPr lang="en-US" sz="2400" dirty="0"/>
              <a:t/>
            </a:r>
            <a:br>
              <a:rPr lang="en-US" sz="2400" dirty="0"/>
            </a:br>
            <a:r>
              <a:rPr lang="en-US" sz="2400" dirty="0" smtClean="0"/>
              <a:t/>
            </a:r>
            <a:br>
              <a:rPr lang="en-US" sz="2400" dirty="0" smtClean="0"/>
            </a:br>
            <a:r>
              <a:rPr lang="en-US" sz="2400" dirty="0" smtClean="0"/>
              <a:t/>
            </a:r>
            <a:br>
              <a:rPr lang="en-US" sz="2400" dirty="0" smtClean="0"/>
            </a:b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47" y="533400"/>
            <a:ext cx="3343275" cy="1438275"/>
          </a:xfrm>
          <a:prstGeom prst="rect">
            <a:avLst/>
          </a:prstGeom>
        </p:spPr>
      </p:pic>
      <p:sp>
        <p:nvSpPr>
          <p:cNvPr id="7" name="Rectangle 6"/>
          <p:cNvSpPr/>
          <p:nvPr/>
        </p:nvSpPr>
        <p:spPr>
          <a:xfrm>
            <a:off x="304800" y="6248400"/>
            <a:ext cx="8567853"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652347" y="3505200"/>
            <a:ext cx="7805853" cy="0"/>
          </a:xfrm>
          <a:prstGeom prst="line">
            <a:avLst/>
          </a:prstGeom>
          <a:ln w="38100">
            <a:solidFill>
              <a:srgbClr val="00703C"/>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705600" y="5772615"/>
            <a:ext cx="2057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11710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36612"/>
          </a:xfrm>
        </p:spPr>
        <p:txBody>
          <a:bodyPr>
            <a:normAutofit/>
          </a:bodyPr>
          <a:lstStyle/>
          <a:p>
            <a:r>
              <a:rPr lang="en-US" dirty="0"/>
              <a:t>Penalty Structure Comparison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5453785"/>
              </p:ext>
            </p:extLst>
          </p:nvPr>
        </p:nvGraphicFramePr>
        <p:xfrm>
          <a:off x="609600" y="2438400"/>
          <a:ext cx="7848600" cy="1920240"/>
        </p:xfrm>
        <a:graphic>
          <a:graphicData uri="http://schemas.openxmlformats.org/drawingml/2006/table">
            <a:tbl>
              <a:tblPr firstRow="1" bandRow="1">
                <a:tableStyleId>{F5AB1C69-6EDB-4FF4-983F-18BD219EF322}</a:tableStyleId>
              </a:tblPr>
              <a:tblGrid>
                <a:gridCol w="3924300"/>
                <a:gridCol w="3924300"/>
              </a:tblGrid>
              <a:tr h="355600">
                <a:tc>
                  <a:txBody>
                    <a:bodyPr/>
                    <a:lstStyle/>
                    <a:p>
                      <a:r>
                        <a:rPr lang="en-US" sz="2400" dirty="0" smtClean="0"/>
                        <a:t>Old Model</a:t>
                      </a:r>
                      <a:endParaRPr lang="en-US" sz="2400" dirty="0"/>
                    </a:p>
                  </a:txBody>
                  <a:tcPr>
                    <a:solidFill>
                      <a:srgbClr val="00B050"/>
                    </a:solidFill>
                  </a:tcPr>
                </a:tc>
                <a:tc>
                  <a:txBody>
                    <a:bodyPr/>
                    <a:lstStyle/>
                    <a:p>
                      <a:r>
                        <a:rPr lang="en-US" sz="2400" dirty="0" smtClean="0"/>
                        <a:t>New Model</a:t>
                      </a:r>
                      <a:endParaRPr lang="en-US" sz="2400" dirty="0"/>
                    </a:p>
                  </a:txBody>
                  <a:tcPr>
                    <a:solidFill>
                      <a:srgbClr val="00703C"/>
                    </a:solidFill>
                  </a:tcPr>
                </a:tc>
              </a:tr>
              <a:tr h="355600">
                <a:tc rowSpan="2">
                  <a:txBody>
                    <a:bodyPr/>
                    <a:lstStyle/>
                    <a:p>
                      <a:r>
                        <a:rPr lang="en-US" dirty="0" smtClean="0">
                          <a:solidFill>
                            <a:schemeClr val="bg1"/>
                          </a:solidFill>
                        </a:rPr>
                        <a:t>Major</a:t>
                      </a:r>
                      <a:r>
                        <a:rPr lang="en-US" baseline="0" dirty="0" smtClean="0">
                          <a:solidFill>
                            <a:schemeClr val="bg1"/>
                          </a:solidFill>
                        </a:rPr>
                        <a:t> infraction</a:t>
                      </a:r>
                      <a:endParaRPr lang="en-US" dirty="0">
                        <a:solidFill>
                          <a:schemeClr val="bg1"/>
                        </a:solidFill>
                      </a:endParaRPr>
                    </a:p>
                  </a:txBody>
                  <a:tcPr>
                    <a:solidFill>
                      <a:srgbClr val="00B050"/>
                    </a:solidFill>
                  </a:tcPr>
                </a:tc>
                <a:tc>
                  <a:txBody>
                    <a:bodyPr/>
                    <a:lstStyle/>
                    <a:p>
                      <a:r>
                        <a:rPr lang="en-US" dirty="0" smtClean="0">
                          <a:solidFill>
                            <a:schemeClr val="bg1"/>
                          </a:solidFill>
                        </a:rPr>
                        <a:t>Level I: Severe Breach of Conduct</a:t>
                      </a:r>
                      <a:endParaRPr lang="en-US" dirty="0">
                        <a:solidFill>
                          <a:schemeClr val="bg1"/>
                        </a:solidFill>
                      </a:endParaRPr>
                    </a:p>
                  </a:txBody>
                  <a:tcPr>
                    <a:solidFill>
                      <a:srgbClr val="00703C"/>
                    </a:solidFill>
                  </a:tcPr>
                </a:tc>
              </a:tr>
              <a:tr h="355600">
                <a:tc vMerge="1">
                  <a:txBody>
                    <a:bodyPr/>
                    <a:lstStyle/>
                    <a:p>
                      <a:endParaRPr lang="en-US" dirty="0"/>
                    </a:p>
                  </a:txBody>
                  <a:tcPr/>
                </a:tc>
                <a:tc>
                  <a:txBody>
                    <a:bodyPr/>
                    <a:lstStyle/>
                    <a:p>
                      <a:r>
                        <a:rPr lang="en-US" dirty="0" smtClean="0">
                          <a:solidFill>
                            <a:schemeClr val="bg1"/>
                          </a:solidFill>
                        </a:rPr>
                        <a:t>Level II: Significant Breach of Conduct</a:t>
                      </a:r>
                      <a:endParaRPr lang="en-US" dirty="0">
                        <a:solidFill>
                          <a:schemeClr val="bg1"/>
                        </a:solidFill>
                      </a:endParaRPr>
                    </a:p>
                  </a:txBody>
                  <a:tcPr>
                    <a:solidFill>
                      <a:srgbClr val="00703C"/>
                    </a:solidFill>
                  </a:tcPr>
                </a:tc>
              </a:tr>
              <a:tr h="355600">
                <a:tc rowSpan="2">
                  <a:txBody>
                    <a:bodyPr/>
                    <a:lstStyle/>
                    <a:p>
                      <a:r>
                        <a:rPr lang="en-US" dirty="0" smtClean="0">
                          <a:solidFill>
                            <a:schemeClr val="bg1"/>
                          </a:solidFill>
                        </a:rPr>
                        <a:t>Secondary infraction </a:t>
                      </a:r>
                      <a:endParaRPr lang="en-US" dirty="0">
                        <a:solidFill>
                          <a:schemeClr val="bg1"/>
                        </a:solidFill>
                      </a:endParaRPr>
                    </a:p>
                  </a:txBody>
                  <a:tcPr>
                    <a:solidFill>
                      <a:srgbClr val="00B050"/>
                    </a:solidFill>
                  </a:tcPr>
                </a:tc>
                <a:tc>
                  <a:txBody>
                    <a:bodyPr/>
                    <a:lstStyle/>
                    <a:p>
                      <a:r>
                        <a:rPr lang="en-US" dirty="0" smtClean="0">
                          <a:solidFill>
                            <a:schemeClr val="bg1"/>
                          </a:solidFill>
                        </a:rPr>
                        <a:t>Level III: Breach of Conduct</a:t>
                      </a:r>
                      <a:endParaRPr lang="en-US" dirty="0">
                        <a:solidFill>
                          <a:schemeClr val="bg1"/>
                        </a:solidFill>
                      </a:endParaRPr>
                    </a:p>
                  </a:txBody>
                  <a:tcPr>
                    <a:solidFill>
                      <a:srgbClr val="00703C"/>
                    </a:solidFill>
                  </a:tcPr>
                </a:tc>
              </a:tr>
              <a:tr h="355600">
                <a:tc vMerge="1">
                  <a:txBody>
                    <a:bodyPr/>
                    <a:lstStyle/>
                    <a:p>
                      <a:endParaRPr lang="en-US" dirty="0"/>
                    </a:p>
                  </a:txBody>
                  <a:tcPr/>
                </a:tc>
                <a:tc>
                  <a:txBody>
                    <a:bodyPr/>
                    <a:lstStyle/>
                    <a:p>
                      <a:r>
                        <a:rPr lang="en-US" dirty="0" smtClean="0">
                          <a:solidFill>
                            <a:schemeClr val="bg1"/>
                          </a:solidFill>
                        </a:rPr>
                        <a:t>Level IV: Incidental Issues </a:t>
                      </a:r>
                      <a:endParaRPr lang="en-US" dirty="0">
                        <a:solidFill>
                          <a:schemeClr val="bg1"/>
                        </a:solidFill>
                      </a:endParaRPr>
                    </a:p>
                  </a:txBody>
                  <a:tcPr>
                    <a:solidFill>
                      <a:srgbClr val="00703C"/>
                    </a:solidFill>
                  </a:tcPr>
                </a:tc>
              </a:tr>
            </a:tbl>
          </a:graphicData>
        </a:graphic>
      </p:graphicFrame>
    </p:spTree>
    <p:extLst>
      <p:ext uri="{BB962C8B-B14F-4D97-AF65-F5344CB8AC3E}">
        <p14:creationId xmlns:p14="http://schemas.microsoft.com/office/powerpoint/2010/main" val="160211769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12812"/>
          </a:xfrm>
        </p:spPr>
        <p:txBody>
          <a:bodyPr>
            <a:noAutofit/>
          </a:bodyPr>
          <a:lstStyle/>
          <a:p>
            <a:r>
              <a:rPr lang="en-US" sz="5400" dirty="0"/>
              <a:t>Violations</a:t>
            </a:r>
          </a:p>
        </p:txBody>
      </p:sp>
      <p:sp>
        <p:nvSpPr>
          <p:cNvPr id="3" name="Content Placeholder 2"/>
          <p:cNvSpPr>
            <a:spLocks noGrp="1"/>
          </p:cNvSpPr>
          <p:nvPr>
            <p:ph idx="1"/>
          </p:nvPr>
        </p:nvSpPr>
        <p:spPr>
          <a:xfrm>
            <a:off x="381000" y="1412874"/>
            <a:ext cx="8382000" cy="4225925"/>
          </a:xfrm>
        </p:spPr>
        <p:txBody>
          <a:bodyPr>
            <a:normAutofit fontScale="92500" lnSpcReduction="20000"/>
          </a:bodyPr>
          <a:lstStyle/>
          <a:p>
            <a:pPr marL="0" indent="0"/>
            <a:r>
              <a:rPr lang="en-US" sz="4300" b="1" dirty="0"/>
              <a:t>Level I—Severe Breach of Conduct</a:t>
            </a:r>
          </a:p>
          <a:p>
            <a:pPr marL="457200" indent="-457200" algn="l">
              <a:buFont typeface="Arial" panose="020B0604020202020204" pitchFamily="34" charset="0"/>
              <a:buChar char="•"/>
            </a:pPr>
            <a:r>
              <a:rPr lang="en-US" dirty="0"/>
              <a:t>Seriously threatens or undermines the integrity of the NCAA collegiate model </a:t>
            </a:r>
          </a:p>
          <a:p>
            <a:pPr lvl="1"/>
            <a:r>
              <a:rPr lang="en-US" sz="2400" dirty="0">
                <a:solidFill>
                  <a:srgbClr val="00703C"/>
                </a:solidFill>
              </a:rPr>
              <a:t>Includes any violation that provides or is intended to provide a substantial or extensive recruiting, competitive, or other advantage, or a substantial or extensive impermissible benefit </a:t>
            </a:r>
          </a:p>
          <a:p>
            <a:pPr marL="282575" lvl="1" indent="0">
              <a:buNone/>
            </a:pPr>
            <a:endParaRPr lang="en-US" sz="2400" dirty="0">
              <a:solidFill>
                <a:srgbClr val="00703C"/>
              </a:solidFill>
            </a:endParaRPr>
          </a:p>
          <a:p>
            <a:pPr marL="282575" lvl="1" indent="0">
              <a:buNone/>
            </a:pPr>
            <a:r>
              <a:rPr lang="en-US" sz="2400" dirty="0">
                <a:solidFill>
                  <a:srgbClr val="00703C"/>
                </a:solidFill>
              </a:rPr>
              <a:t>Examples:</a:t>
            </a:r>
          </a:p>
          <a:p>
            <a:pPr marL="457200" lvl="1" indent="0">
              <a:buNone/>
            </a:pPr>
            <a:r>
              <a:rPr lang="en-US" sz="2400" dirty="0">
                <a:solidFill>
                  <a:srgbClr val="00703C"/>
                </a:solidFill>
              </a:rPr>
              <a:t>Lack of institutional control</a:t>
            </a:r>
          </a:p>
          <a:p>
            <a:pPr marL="457200" lvl="1" indent="0">
              <a:buNone/>
            </a:pPr>
            <a:r>
              <a:rPr lang="en-US" sz="2400" dirty="0">
                <a:solidFill>
                  <a:srgbClr val="00703C"/>
                </a:solidFill>
              </a:rPr>
              <a:t>Academic fraud</a:t>
            </a:r>
          </a:p>
          <a:p>
            <a:pPr marL="457200" lvl="1" indent="0">
              <a:buNone/>
            </a:pPr>
            <a:r>
              <a:rPr lang="en-US" sz="2400" dirty="0">
                <a:solidFill>
                  <a:srgbClr val="00703C"/>
                </a:solidFill>
              </a:rPr>
              <a:t>Failure to cooperate in an NCAA enforcement investigation</a:t>
            </a:r>
          </a:p>
          <a:p>
            <a:pPr marL="457200" lvl="1" indent="0">
              <a:buNone/>
            </a:pPr>
            <a:r>
              <a:rPr lang="en-US" sz="2400" dirty="0">
                <a:solidFill>
                  <a:srgbClr val="00703C"/>
                </a:solidFill>
              </a:rPr>
              <a:t>Individual unethical or dishonest conduct</a:t>
            </a:r>
          </a:p>
          <a:p>
            <a:endParaRPr lang="en-US" dirty="0"/>
          </a:p>
        </p:txBody>
      </p:sp>
    </p:spTree>
    <p:extLst>
      <p:ext uri="{BB962C8B-B14F-4D97-AF65-F5344CB8AC3E}">
        <p14:creationId xmlns:p14="http://schemas.microsoft.com/office/powerpoint/2010/main" val="32610341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12812"/>
          </a:xfrm>
        </p:spPr>
        <p:txBody>
          <a:bodyPr>
            <a:noAutofit/>
          </a:bodyPr>
          <a:lstStyle/>
          <a:p>
            <a:r>
              <a:rPr lang="en-US" sz="5400" dirty="0" smtClean="0"/>
              <a:t>Violations</a:t>
            </a:r>
            <a:endParaRPr lang="en-US" sz="5400" dirty="0"/>
          </a:p>
        </p:txBody>
      </p:sp>
      <p:sp>
        <p:nvSpPr>
          <p:cNvPr id="3" name="Content Placeholder 2"/>
          <p:cNvSpPr>
            <a:spLocks noGrp="1"/>
          </p:cNvSpPr>
          <p:nvPr>
            <p:ph idx="1"/>
          </p:nvPr>
        </p:nvSpPr>
        <p:spPr>
          <a:xfrm>
            <a:off x="381000" y="1412874"/>
            <a:ext cx="8382000" cy="4149726"/>
          </a:xfrm>
        </p:spPr>
        <p:txBody>
          <a:bodyPr>
            <a:normAutofit fontScale="85000" lnSpcReduction="20000"/>
          </a:bodyPr>
          <a:lstStyle/>
          <a:p>
            <a:pPr marL="0" indent="0"/>
            <a:r>
              <a:rPr lang="en-US" sz="4700" b="1" dirty="0"/>
              <a:t>Level II—Significant Breach of Conduct</a:t>
            </a:r>
          </a:p>
          <a:p>
            <a:pPr marL="457200" indent="-457200" algn="l">
              <a:buFont typeface="Arial" panose="020B0604020202020204" pitchFamily="34" charset="0"/>
              <a:buChar char="•"/>
            </a:pPr>
            <a:r>
              <a:rPr lang="en-US" dirty="0"/>
              <a:t>Provides or intends to provide more than a minimal but less than a substantial or extensive recruiting, competitive or other </a:t>
            </a:r>
            <a:r>
              <a:rPr lang="en-US" dirty="0" smtClean="0"/>
              <a:t>advantage</a:t>
            </a:r>
          </a:p>
          <a:p>
            <a:pPr marL="0" indent="0" algn="l"/>
            <a:endParaRPr lang="en-US" dirty="0"/>
          </a:p>
          <a:p>
            <a:pPr marL="857250" lvl="1" indent="-457200">
              <a:buFont typeface="Arial" panose="020B0604020202020204" pitchFamily="34" charset="0"/>
              <a:buChar char="•"/>
            </a:pPr>
            <a:r>
              <a:rPr lang="en-US" dirty="0">
                <a:solidFill>
                  <a:srgbClr val="00703C"/>
                </a:solidFill>
              </a:rPr>
              <a:t>“Significant” may escalate to “Severe”</a:t>
            </a:r>
          </a:p>
          <a:p>
            <a:pPr marL="282575" lvl="1" indent="0">
              <a:buNone/>
            </a:pPr>
            <a:endParaRPr lang="en-US" sz="2400" dirty="0">
              <a:solidFill>
                <a:srgbClr val="00703C"/>
              </a:solidFill>
            </a:endParaRPr>
          </a:p>
          <a:p>
            <a:pPr marL="282575" lvl="1" indent="0">
              <a:buNone/>
            </a:pPr>
            <a:r>
              <a:rPr lang="en-US" sz="2400" dirty="0">
                <a:solidFill>
                  <a:srgbClr val="00703C"/>
                </a:solidFill>
              </a:rPr>
              <a:t>Examples:</a:t>
            </a:r>
          </a:p>
          <a:p>
            <a:pPr lvl="1"/>
            <a:r>
              <a:rPr lang="en-US" sz="2400" dirty="0">
                <a:solidFill>
                  <a:srgbClr val="00703C"/>
                </a:solidFill>
              </a:rPr>
              <a:t>Failure to monitor</a:t>
            </a:r>
          </a:p>
          <a:p>
            <a:pPr lvl="1"/>
            <a:r>
              <a:rPr lang="en-US" sz="2400" dirty="0">
                <a:solidFill>
                  <a:srgbClr val="00703C"/>
                </a:solidFill>
              </a:rPr>
              <a:t>Systemic violations that do not amount to a lack of institutional control</a:t>
            </a:r>
          </a:p>
          <a:p>
            <a:pPr lvl="1"/>
            <a:r>
              <a:rPr lang="en-US" sz="2400" dirty="0">
                <a:solidFill>
                  <a:srgbClr val="00703C"/>
                </a:solidFill>
              </a:rPr>
              <a:t>Multiple recruiting, financial aid, or eligibility violations that do not amount to a lack of institutional control </a:t>
            </a:r>
          </a:p>
          <a:p>
            <a:pPr lvl="1"/>
            <a:r>
              <a:rPr lang="en-US" sz="2400" dirty="0">
                <a:solidFill>
                  <a:srgbClr val="00703C"/>
                </a:solidFill>
              </a:rPr>
              <a:t>Collective Level III violations </a:t>
            </a:r>
          </a:p>
          <a:p>
            <a:endParaRPr lang="en-US" dirty="0"/>
          </a:p>
        </p:txBody>
      </p:sp>
    </p:spTree>
    <p:extLst>
      <p:ext uri="{BB962C8B-B14F-4D97-AF65-F5344CB8AC3E}">
        <p14:creationId xmlns:p14="http://schemas.microsoft.com/office/powerpoint/2010/main" val="252100554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12812"/>
          </a:xfrm>
        </p:spPr>
        <p:txBody>
          <a:bodyPr>
            <a:noAutofit/>
          </a:bodyPr>
          <a:lstStyle/>
          <a:p>
            <a:r>
              <a:rPr lang="en-US" sz="5400" dirty="0"/>
              <a:t>Violations</a:t>
            </a:r>
          </a:p>
        </p:txBody>
      </p:sp>
      <p:sp>
        <p:nvSpPr>
          <p:cNvPr id="3" name="Content Placeholder 2"/>
          <p:cNvSpPr>
            <a:spLocks noGrp="1"/>
          </p:cNvSpPr>
          <p:nvPr>
            <p:ph idx="1"/>
          </p:nvPr>
        </p:nvSpPr>
        <p:spPr>
          <a:xfrm>
            <a:off x="381000" y="1412874"/>
            <a:ext cx="8382000" cy="4225926"/>
          </a:xfrm>
        </p:spPr>
        <p:txBody>
          <a:bodyPr>
            <a:normAutofit fontScale="77500" lnSpcReduction="20000"/>
          </a:bodyPr>
          <a:lstStyle/>
          <a:p>
            <a:pPr marL="0" indent="0"/>
            <a:r>
              <a:rPr lang="en-US" sz="5200" b="1" dirty="0"/>
              <a:t>Level III—Breach of Conduct</a:t>
            </a:r>
          </a:p>
          <a:p>
            <a:pPr marL="457200" indent="-457200">
              <a:buFont typeface="Arial" panose="020B0604020202020204" pitchFamily="34" charset="0"/>
              <a:buChar char="•"/>
            </a:pPr>
            <a:r>
              <a:rPr lang="en-US" sz="2600" dirty="0"/>
              <a:t>Isolated violations or ones that are limited in nature and provide no more than a minimal recruiting, competitive or other advantage</a:t>
            </a:r>
          </a:p>
          <a:p>
            <a:pPr lvl="1"/>
            <a:r>
              <a:rPr lang="en-US" sz="2600" dirty="0">
                <a:solidFill>
                  <a:srgbClr val="00703C"/>
                </a:solidFill>
              </a:rPr>
              <a:t>Provide no more than a minimal impermissible benefit </a:t>
            </a:r>
            <a:endParaRPr lang="en-US" sz="2600" dirty="0" smtClean="0">
              <a:solidFill>
                <a:srgbClr val="00703C"/>
              </a:solidFill>
            </a:endParaRPr>
          </a:p>
          <a:p>
            <a:pPr marL="457200" lvl="1" indent="0">
              <a:buNone/>
            </a:pPr>
            <a:endParaRPr lang="en-US" sz="2600" dirty="0">
              <a:solidFill>
                <a:srgbClr val="00703C"/>
              </a:solidFill>
            </a:endParaRPr>
          </a:p>
          <a:p>
            <a:pPr marL="457200" lvl="0" indent="-457200">
              <a:buFont typeface="Arial" panose="020B0604020202020204" pitchFamily="34" charset="0"/>
              <a:buChar char="•"/>
            </a:pPr>
            <a:r>
              <a:rPr lang="en-US" sz="2600" dirty="0">
                <a:effectLst>
                  <a:outerShdw blurRad="63500" dir="2700000" algn="tl" rotWithShape="0">
                    <a:prstClr val="white">
                      <a:alpha val="40000"/>
                    </a:prstClr>
                  </a:outerShdw>
                </a:effectLst>
              </a:rPr>
              <a:t>Multiple Level IV violations may rise to Level III breach of </a:t>
            </a:r>
            <a:r>
              <a:rPr lang="en-US" sz="2600" dirty="0" smtClean="0">
                <a:effectLst>
                  <a:outerShdw blurRad="63500" dir="2700000" algn="tl" rotWithShape="0">
                    <a:prstClr val="white">
                      <a:alpha val="40000"/>
                    </a:prstClr>
                  </a:outerShdw>
                </a:effectLst>
              </a:rPr>
              <a:t>conduct</a:t>
            </a:r>
          </a:p>
          <a:p>
            <a:pPr lvl="0"/>
            <a:endParaRPr lang="en-US" sz="2600" dirty="0">
              <a:effectLst>
                <a:outerShdw blurRad="63500" dir="2700000" algn="tl" rotWithShape="0">
                  <a:prstClr val="white">
                    <a:alpha val="40000"/>
                  </a:prstClr>
                </a:outerShdw>
              </a:effectLst>
            </a:endParaRPr>
          </a:p>
          <a:p>
            <a:pPr marL="0" lvl="0" indent="0" algn="l"/>
            <a:r>
              <a:rPr lang="en-US" sz="2600" dirty="0">
                <a:effectLst>
                  <a:outerShdw blurRad="63500" dir="2700000" algn="tl" rotWithShape="0">
                    <a:prstClr val="white">
                      <a:alpha val="40000"/>
                    </a:prstClr>
                  </a:outerShdw>
                </a:effectLst>
              </a:rPr>
              <a:t>Examples:</a:t>
            </a:r>
          </a:p>
          <a:p>
            <a:pPr lvl="1"/>
            <a:r>
              <a:rPr lang="en-US" sz="2600" dirty="0">
                <a:solidFill>
                  <a:srgbClr val="00703C"/>
                </a:solidFill>
                <a:effectLst>
                  <a:outerShdw blurRad="63500" dir="2700000" algn="tl" rotWithShape="0">
                    <a:prstClr val="white">
                      <a:alpha val="40000"/>
                    </a:prstClr>
                  </a:outerShdw>
                </a:effectLst>
              </a:rPr>
              <a:t>Extra-benefit</a:t>
            </a:r>
          </a:p>
          <a:p>
            <a:pPr lvl="1"/>
            <a:r>
              <a:rPr lang="en-US" sz="2600" dirty="0">
                <a:solidFill>
                  <a:srgbClr val="00703C"/>
                </a:solidFill>
                <a:effectLst>
                  <a:outerShdw blurRad="63500" dir="2700000" algn="tl" rotWithShape="0">
                    <a:prstClr val="white">
                      <a:alpha val="40000"/>
                    </a:prstClr>
                  </a:outerShdw>
                </a:effectLst>
              </a:rPr>
              <a:t>Financial aid</a:t>
            </a:r>
          </a:p>
          <a:p>
            <a:pPr lvl="1"/>
            <a:r>
              <a:rPr lang="en-US" sz="2600" dirty="0">
                <a:solidFill>
                  <a:srgbClr val="00703C"/>
                </a:solidFill>
                <a:effectLst>
                  <a:outerShdw blurRad="63500" dir="2700000" algn="tl" rotWithShape="0">
                    <a:prstClr val="white">
                      <a:alpha val="40000"/>
                    </a:prstClr>
                  </a:outerShdw>
                </a:effectLst>
              </a:rPr>
              <a:t>Academic eligibility</a:t>
            </a:r>
          </a:p>
          <a:p>
            <a:pPr lvl="1"/>
            <a:r>
              <a:rPr lang="en-US" sz="2600" dirty="0">
                <a:solidFill>
                  <a:srgbClr val="00703C"/>
                </a:solidFill>
                <a:effectLst>
                  <a:outerShdw blurRad="63500" dir="2700000" algn="tl" rotWithShape="0">
                    <a:prstClr val="white">
                      <a:alpha val="40000"/>
                    </a:prstClr>
                  </a:outerShdw>
                </a:effectLst>
              </a:rPr>
              <a:t>Recruiting violations</a:t>
            </a:r>
          </a:p>
          <a:p>
            <a:pPr lvl="1"/>
            <a:endParaRPr lang="en-US" sz="2600" dirty="0">
              <a:solidFill>
                <a:srgbClr val="00703C"/>
              </a:solidFill>
              <a:effectLst>
                <a:outerShdw blurRad="63500" dir="2700000" algn="tl" rotWithShape="0">
                  <a:prstClr val="white">
                    <a:alpha val="40000"/>
                  </a:prstClr>
                </a:outerShdw>
              </a:effectLst>
            </a:endParaRPr>
          </a:p>
          <a:p>
            <a:pPr lvl="2"/>
            <a:r>
              <a:rPr lang="en-US" sz="2600" dirty="0">
                <a:solidFill>
                  <a:srgbClr val="00703C"/>
                </a:solidFill>
                <a:effectLst>
                  <a:outerShdw blurRad="63500" dir="2700000" algn="tl" rotWithShape="0">
                    <a:prstClr val="white">
                      <a:alpha val="40000"/>
                    </a:prstClr>
                  </a:outerShdw>
                </a:effectLst>
              </a:rPr>
              <a:t>If do not create more than a minimal advantage </a:t>
            </a:r>
          </a:p>
          <a:p>
            <a:endParaRPr lang="en-US" dirty="0"/>
          </a:p>
        </p:txBody>
      </p:sp>
    </p:spTree>
    <p:extLst>
      <p:ext uri="{BB962C8B-B14F-4D97-AF65-F5344CB8AC3E}">
        <p14:creationId xmlns:p14="http://schemas.microsoft.com/office/powerpoint/2010/main" val="173061354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12812"/>
          </a:xfrm>
        </p:spPr>
        <p:txBody>
          <a:bodyPr>
            <a:noAutofit/>
          </a:bodyPr>
          <a:lstStyle/>
          <a:p>
            <a:r>
              <a:rPr lang="en-US" sz="5400" dirty="0"/>
              <a:t>Violations</a:t>
            </a:r>
          </a:p>
        </p:txBody>
      </p:sp>
      <p:sp>
        <p:nvSpPr>
          <p:cNvPr id="3" name="Content Placeholder 2"/>
          <p:cNvSpPr>
            <a:spLocks noGrp="1"/>
          </p:cNvSpPr>
          <p:nvPr>
            <p:ph idx="1"/>
          </p:nvPr>
        </p:nvSpPr>
        <p:spPr>
          <a:xfrm>
            <a:off x="381000" y="1412874"/>
            <a:ext cx="8382000" cy="2701925"/>
          </a:xfrm>
        </p:spPr>
        <p:txBody>
          <a:bodyPr>
            <a:normAutofit/>
          </a:bodyPr>
          <a:lstStyle/>
          <a:p>
            <a:pPr marL="0" indent="0"/>
            <a:r>
              <a:rPr lang="en-US" sz="4000" b="1" dirty="0"/>
              <a:t>Level IV—Incidental Issues</a:t>
            </a:r>
          </a:p>
          <a:p>
            <a:pPr marL="457200" indent="-457200" algn="l">
              <a:buFont typeface="Arial" panose="020B0604020202020204" pitchFamily="34" charset="0"/>
              <a:buChar char="•"/>
            </a:pPr>
            <a:r>
              <a:rPr lang="en-US" dirty="0"/>
              <a:t>Inadvertent and isolated infractions that are technical in nature and produce negligible competitive advantages, if any</a:t>
            </a:r>
          </a:p>
          <a:p>
            <a:pPr marL="857250" lvl="1" indent="-457200">
              <a:buFont typeface="Arial" panose="020B0604020202020204" pitchFamily="34" charset="0"/>
              <a:buChar char="•"/>
            </a:pPr>
            <a:r>
              <a:rPr lang="en-US" dirty="0">
                <a:solidFill>
                  <a:srgbClr val="00703C"/>
                </a:solidFill>
              </a:rPr>
              <a:t>Generally do not affect eligibility </a:t>
            </a:r>
          </a:p>
          <a:p>
            <a:endParaRPr lang="en-US" dirty="0"/>
          </a:p>
        </p:txBody>
      </p:sp>
    </p:spTree>
    <p:extLst>
      <p:ext uri="{BB962C8B-B14F-4D97-AF65-F5344CB8AC3E}">
        <p14:creationId xmlns:p14="http://schemas.microsoft.com/office/powerpoint/2010/main" val="343783768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36612"/>
          </a:xfrm>
        </p:spPr>
        <p:txBody>
          <a:bodyPr>
            <a:noAutofit/>
          </a:bodyPr>
          <a:lstStyle/>
          <a:p>
            <a:r>
              <a:rPr lang="en-US" sz="5400" dirty="0"/>
              <a:t>Penalties</a:t>
            </a:r>
          </a:p>
        </p:txBody>
      </p:sp>
      <p:sp>
        <p:nvSpPr>
          <p:cNvPr id="3" name="Content Placeholder 2"/>
          <p:cNvSpPr>
            <a:spLocks noGrp="1"/>
          </p:cNvSpPr>
          <p:nvPr>
            <p:ph idx="1"/>
          </p:nvPr>
        </p:nvSpPr>
        <p:spPr>
          <a:xfrm>
            <a:off x="381000" y="1412874"/>
            <a:ext cx="8382000" cy="4454526"/>
          </a:xfrm>
        </p:spPr>
        <p:txBody>
          <a:bodyPr>
            <a:normAutofit fontScale="62500" lnSpcReduction="20000"/>
          </a:bodyPr>
          <a:lstStyle/>
          <a:p>
            <a:pPr marL="457200" indent="-457200" algn="l">
              <a:buFont typeface="Arial" panose="020B0604020202020204" pitchFamily="34" charset="0"/>
              <a:buChar char="•"/>
            </a:pPr>
            <a:r>
              <a:rPr lang="en-US" sz="2900" dirty="0"/>
              <a:t>Core penalties for Level I and Level II violations are similar to those imposed under the old structure (Bylaw 19.9.5)</a:t>
            </a:r>
          </a:p>
          <a:p>
            <a:pPr lvl="1"/>
            <a:r>
              <a:rPr lang="en-US" sz="2900" dirty="0">
                <a:solidFill>
                  <a:srgbClr val="00703C"/>
                </a:solidFill>
              </a:rPr>
              <a:t>Competition penalties </a:t>
            </a:r>
          </a:p>
          <a:p>
            <a:pPr lvl="1"/>
            <a:r>
              <a:rPr lang="en-US" sz="2900" dirty="0">
                <a:solidFill>
                  <a:srgbClr val="00703C"/>
                </a:solidFill>
              </a:rPr>
              <a:t>Financial penalties</a:t>
            </a:r>
          </a:p>
          <a:p>
            <a:pPr lvl="1"/>
            <a:r>
              <a:rPr lang="en-US" sz="2900" dirty="0">
                <a:solidFill>
                  <a:srgbClr val="00703C"/>
                </a:solidFill>
              </a:rPr>
              <a:t>Scholarship reductions</a:t>
            </a:r>
          </a:p>
          <a:p>
            <a:pPr lvl="1"/>
            <a:r>
              <a:rPr lang="en-US" sz="2900" dirty="0">
                <a:solidFill>
                  <a:srgbClr val="00703C"/>
                </a:solidFill>
              </a:rPr>
              <a:t>Show-cause orders</a:t>
            </a:r>
          </a:p>
          <a:p>
            <a:pPr lvl="1"/>
            <a:r>
              <a:rPr lang="en-US" sz="2900" dirty="0">
                <a:solidFill>
                  <a:srgbClr val="00703C"/>
                </a:solidFill>
              </a:rPr>
              <a:t>Head coach restrictions</a:t>
            </a:r>
          </a:p>
          <a:p>
            <a:pPr lvl="1"/>
            <a:r>
              <a:rPr lang="en-US" sz="2900" dirty="0">
                <a:solidFill>
                  <a:srgbClr val="00703C"/>
                </a:solidFill>
              </a:rPr>
              <a:t>Recruiting restrictions</a:t>
            </a:r>
          </a:p>
          <a:p>
            <a:pPr lvl="1"/>
            <a:r>
              <a:rPr lang="en-US" sz="2900" dirty="0" smtClean="0">
                <a:solidFill>
                  <a:srgbClr val="00703C"/>
                </a:solidFill>
              </a:rPr>
              <a:t>Probation</a:t>
            </a:r>
          </a:p>
          <a:p>
            <a:pPr marL="457200" indent="-457200" algn="l">
              <a:buFont typeface="Arial" panose="020B0604020202020204" pitchFamily="34" charset="0"/>
              <a:buChar char="•"/>
            </a:pPr>
            <a:endParaRPr lang="en-US" sz="2900" dirty="0"/>
          </a:p>
          <a:p>
            <a:pPr marL="457200" indent="-457200" algn="l">
              <a:buFont typeface="Arial" panose="020B0604020202020204" pitchFamily="34" charset="0"/>
              <a:buChar char="•"/>
            </a:pPr>
            <a:r>
              <a:rPr lang="en-US" dirty="0" smtClean="0"/>
              <a:t>Penalties </a:t>
            </a:r>
            <a:r>
              <a:rPr lang="en-US" dirty="0"/>
              <a:t>for Level III and Level IV violations (Bylaw 19.9.8)</a:t>
            </a:r>
          </a:p>
          <a:p>
            <a:pPr lvl="1"/>
            <a:r>
              <a:rPr lang="en-US" sz="2900" dirty="0">
                <a:solidFill>
                  <a:srgbClr val="00703C"/>
                </a:solidFill>
              </a:rPr>
              <a:t>Termination of recruitment of PSA, forfeiture of contests, fines, public reprimand, institutionally imposed suspension of head coach for one or more competitions, etc. </a:t>
            </a:r>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r>
              <a:rPr lang="en-US" dirty="0" smtClean="0"/>
              <a:t>Under </a:t>
            </a:r>
            <a:r>
              <a:rPr lang="en-US" dirty="0"/>
              <a:t>the new structure, however, these are customizable based on the severity of the violation </a:t>
            </a:r>
          </a:p>
          <a:p>
            <a:pPr lvl="1"/>
            <a:r>
              <a:rPr lang="en-US" sz="2900" dirty="0">
                <a:solidFill>
                  <a:srgbClr val="00703C"/>
                </a:solidFill>
              </a:rPr>
              <a:t>May be much more severe in length of time, amount of money, etc. </a:t>
            </a:r>
          </a:p>
          <a:p>
            <a:endParaRPr lang="en-US" dirty="0"/>
          </a:p>
        </p:txBody>
      </p:sp>
    </p:spTree>
    <p:extLst>
      <p:ext uri="{BB962C8B-B14F-4D97-AF65-F5344CB8AC3E}">
        <p14:creationId xmlns:p14="http://schemas.microsoft.com/office/powerpoint/2010/main" val="357412700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36612"/>
          </a:xfrm>
        </p:spPr>
        <p:txBody>
          <a:bodyPr>
            <a:noAutofit/>
          </a:bodyPr>
          <a:lstStyle/>
          <a:p>
            <a:r>
              <a:rPr lang="en-US" sz="5400" dirty="0"/>
              <a:t>Severity of Violations</a:t>
            </a:r>
          </a:p>
        </p:txBody>
      </p:sp>
      <p:sp>
        <p:nvSpPr>
          <p:cNvPr id="3" name="Content Placeholder 2"/>
          <p:cNvSpPr>
            <a:spLocks noGrp="1"/>
          </p:cNvSpPr>
          <p:nvPr>
            <p:ph idx="1"/>
          </p:nvPr>
        </p:nvSpPr>
        <p:spPr>
          <a:xfrm>
            <a:off x="381000" y="1412874"/>
            <a:ext cx="8382000" cy="3235325"/>
          </a:xfrm>
        </p:spPr>
        <p:txBody>
          <a:bodyPr>
            <a:normAutofit fontScale="92500" lnSpcReduction="20000"/>
          </a:bodyPr>
          <a:lstStyle/>
          <a:p>
            <a:pPr marL="457200" indent="-457200" algn="l">
              <a:buFont typeface="Arial" panose="020B0604020202020204" pitchFamily="34" charset="0"/>
              <a:buChar char="•"/>
            </a:pPr>
            <a:r>
              <a:rPr lang="en-US" dirty="0"/>
              <a:t>Committee on Infractions will determine whether there are any aggravating or mitigating circumstances that may affect the ultimate penalty </a:t>
            </a:r>
          </a:p>
          <a:p>
            <a:pPr lvl="1"/>
            <a:r>
              <a:rPr lang="en-US" dirty="0">
                <a:solidFill>
                  <a:srgbClr val="00703C"/>
                </a:solidFill>
              </a:rPr>
              <a:t>Bylaw 19.9.3—Aggravating Factors</a:t>
            </a:r>
          </a:p>
          <a:p>
            <a:pPr lvl="2"/>
            <a:r>
              <a:rPr lang="en-US" dirty="0">
                <a:solidFill>
                  <a:srgbClr val="00703C"/>
                </a:solidFill>
              </a:rPr>
              <a:t>Examples: multiple level I violations, failure to cooperate, premeditated violations</a:t>
            </a:r>
          </a:p>
          <a:p>
            <a:pPr lvl="1"/>
            <a:r>
              <a:rPr lang="en-US" dirty="0">
                <a:solidFill>
                  <a:srgbClr val="00703C"/>
                </a:solidFill>
              </a:rPr>
              <a:t>Bylaw 19.9.4—Mitigating Factors</a:t>
            </a:r>
          </a:p>
          <a:p>
            <a:pPr lvl="2"/>
            <a:r>
              <a:rPr lang="en-US" dirty="0">
                <a:solidFill>
                  <a:srgbClr val="00703C"/>
                </a:solidFill>
              </a:rPr>
              <a:t>Examples: prompt self-detection, accepting responsibility, exemplary cooperation </a:t>
            </a:r>
          </a:p>
          <a:p>
            <a:endParaRPr lang="en-US" dirty="0"/>
          </a:p>
        </p:txBody>
      </p:sp>
    </p:spTree>
    <p:extLst>
      <p:ext uri="{BB962C8B-B14F-4D97-AF65-F5344CB8AC3E}">
        <p14:creationId xmlns:p14="http://schemas.microsoft.com/office/powerpoint/2010/main" val="56087953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36612"/>
          </a:xfrm>
        </p:spPr>
        <p:txBody>
          <a:bodyPr>
            <a:normAutofit/>
          </a:bodyPr>
          <a:lstStyle/>
          <a:p>
            <a:r>
              <a:rPr lang="en-US" dirty="0"/>
              <a:t>Head </a:t>
            </a:r>
            <a:r>
              <a:rPr lang="en-US" dirty="0" smtClean="0"/>
              <a:t>Coach </a:t>
            </a:r>
            <a:r>
              <a:rPr lang="en-US" dirty="0"/>
              <a:t>Accountability</a:t>
            </a:r>
          </a:p>
        </p:txBody>
      </p:sp>
      <p:sp>
        <p:nvSpPr>
          <p:cNvPr id="3" name="Content Placeholder 2"/>
          <p:cNvSpPr>
            <a:spLocks noGrp="1"/>
          </p:cNvSpPr>
          <p:nvPr>
            <p:ph idx="1"/>
          </p:nvPr>
        </p:nvSpPr>
        <p:spPr>
          <a:xfrm>
            <a:off x="381000" y="1412874"/>
            <a:ext cx="8382000" cy="3159125"/>
          </a:xfrm>
        </p:spPr>
        <p:txBody>
          <a:bodyPr>
            <a:normAutofit lnSpcReduction="10000"/>
          </a:bodyPr>
          <a:lstStyle/>
          <a:p>
            <a:pPr marL="457200" indent="-457200" algn="l">
              <a:buFont typeface="Arial" panose="020B0604020202020204" pitchFamily="34" charset="0"/>
              <a:buChar char="•"/>
            </a:pPr>
            <a:r>
              <a:rPr lang="en-US" dirty="0"/>
              <a:t>Bylaw 11.1.1.1</a:t>
            </a:r>
          </a:p>
          <a:p>
            <a:pPr lvl="1"/>
            <a:r>
              <a:rPr lang="en-US" dirty="0">
                <a:solidFill>
                  <a:srgbClr val="00703C"/>
                </a:solidFill>
              </a:rPr>
              <a:t>“</a:t>
            </a:r>
            <a:r>
              <a:rPr lang="en-US" sz="2400" dirty="0">
                <a:solidFill>
                  <a:srgbClr val="00703C"/>
                </a:solidFill>
              </a:rPr>
              <a:t>An institution's </a:t>
            </a:r>
            <a:r>
              <a:rPr lang="en-US" sz="2400" b="1" dirty="0">
                <a:solidFill>
                  <a:srgbClr val="00703C"/>
                </a:solidFill>
              </a:rPr>
              <a:t>head coach is presumed to be responsible for the actions of all assistant coaches and administrators who report, directly or indirectly, to the head coach</a:t>
            </a:r>
            <a:r>
              <a:rPr lang="en-US" sz="2400" dirty="0">
                <a:solidFill>
                  <a:srgbClr val="00703C"/>
                </a:solidFill>
              </a:rPr>
              <a:t>. An institution's head coach shall promote an atmosphere of compliance within his or her program and shall monitor the activities of all assistant coaches and administrators involved with the program who report directly or indirectly to the coach.”</a:t>
            </a:r>
          </a:p>
          <a:p>
            <a:pPr algn="l"/>
            <a:endParaRPr lang="en-US" dirty="0"/>
          </a:p>
        </p:txBody>
      </p:sp>
    </p:spTree>
    <p:extLst>
      <p:ext uri="{BB962C8B-B14F-4D97-AF65-F5344CB8AC3E}">
        <p14:creationId xmlns:p14="http://schemas.microsoft.com/office/powerpoint/2010/main" val="313393506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77015"/>
            <a:ext cx="8491653" cy="3657600"/>
          </a:xfrm>
        </p:spPr>
        <p:txBody>
          <a:bodyPr>
            <a:normAutofit fontScale="90000"/>
          </a:bodyPr>
          <a:lstStyle/>
          <a:p>
            <a:pPr marL="0" indent="0" algn="l"/>
            <a:r>
              <a:rPr lang="en-US" dirty="0" smtClean="0">
                <a:latin typeface="+mn-lt"/>
              </a:rPr>
              <a:t>New NCAA Governance Structure </a:t>
            </a:r>
            <a:r>
              <a:rPr lang="en-US" sz="3600" dirty="0" smtClean="0">
                <a:latin typeface="+mn-lt"/>
              </a:rPr>
              <a:t/>
            </a:r>
            <a:br>
              <a:rPr lang="en-US" sz="3600" dirty="0" smtClean="0">
                <a:latin typeface="+mn-lt"/>
              </a:rPr>
            </a:br>
            <a:r>
              <a:rPr lang="en-US" sz="3600" dirty="0" smtClean="0">
                <a:latin typeface="+mn-lt"/>
              </a:rPr>
              <a:t/>
            </a:r>
            <a:br>
              <a:rPr lang="en-US" sz="3600" dirty="0" smtClean="0">
                <a:latin typeface="+mn-lt"/>
              </a:rPr>
            </a:br>
            <a:r>
              <a:rPr lang="en-US" sz="3600" dirty="0" smtClean="0">
                <a:latin typeface="+mn-lt"/>
              </a:rPr>
              <a:t/>
            </a:r>
            <a:br>
              <a:rPr lang="en-US" sz="3600" dirty="0" smtClean="0">
                <a:latin typeface="+mn-lt"/>
              </a:rPr>
            </a:br>
            <a:r>
              <a:rPr lang="en-US" sz="2400" dirty="0" smtClean="0"/>
              <a:t/>
            </a:r>
            <a:br>
              <a:rPr lang="en-US" sz="2400" dirty="0" smtClean="0"/>
            </a:br>
            <a:r>
              <a:rPr lang="en-US" sz="2400" dirty="0" smtClean="0"/>
              <a:t>Scott Byrd, Director of Athletics Compliance</a:t>
            </a:r>
            <a:br>
              <a:rPr lang="en-US" sz="2400" dirty="0" smtClean="0"/>
            </a:br>
            <a:r>
              <a:rPr lang="en-US" sz="2400" dirty="0"/>
              <a:t/>
            </a:r>
            <a:br>
              <a:rPr lang="en-US" sz="2400" dirty="0"/>
            </a:br>
            <a:r>
              <a:rPr lang="en-US" sz="2400" dirty="0" smtClean="0"/>
              <a:t/>
            </a:r>
            <a:br>
              <a:rPr lang="en-US" sz="2400" dirty="0" smtClean="0"/>
            </a:br>
            <a:r>
              <a:rPr lang="en-US" sz="2400" dirty="0" smtClean="0"/>
              <a:t/>
            </a:r>
            <a:br>
              <a:rPr lang="en-US" sz="2400" dirty="0" smtClean="0"/>
            </a:b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47" y="533400"/>
            <a:ext cx="3343275" cy="1438275"/>
          </a:xfrm>
          <a:prstGeom prst="rect">
            <a:avLst/>
          </a:prstGeom>
        </p:spPr>
      </p:pic>
      <p:sp>
        <p:nvSpPr>
          <p:cNvPr id="7" name="Rectangle 6"/>
          <p:cNvSpPr/>
          <p:nvPr/>
        </p:nvSpPr>
        <p:spPr>
          <a:xfrm>
            <a:off x="304800" y="6248400"/>
            <a:ext cx="8567853"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652347" y="3505200"/>
            <a:ext cx="7805853" cy="0"/>
          </a:xfrm>
          <a:prstGeom prst="line">
            <a:avLst/>
          </a:prstGeom>
          <a:ln w="38100">
            <a:solidFill>
              <a:srgbClr val="00703C"/>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705600" y="5772615"/>
            <a:ext cx="2057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583934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36612"/>
          </a:xfrm>
        </p:spPr>
        <p:txBody>
          <a:bodyPr>
            <a:normAutofit/>
          </a:bodyPr>
          <a:lstStyle/>
          <a:p>
            <a:r>
              <a:rPr lang="en-US" dirty="0"/>
              <a:t>Head </a:t>
            </a:r>
            <a:r>
              <a:rPr lang="en-US" dirty="0" smtClean="0"/>
              <a:t>Coach </a:t>
            </a:r>
            <a:r>
              <a:rPr lang="en-US" dirty="0"/>
              <a:t>Accountability</a:t>
            </a:r>
          </a:p>
        </p:txBody>
      </p:sp>
      <p:sp>
        <p:nvSpPr>
          <p:cNvPr id="3" name="Content Placeholder 2"/>
          <p:cNvSpPr>
            <a:spLocks noGrp="1"/>
          </p:cNvSpPr>
          <p:nvPr>
            <p:ph idx="1"/>
          </p:nvPr>
        </p:nvSpPr>
        <p:spPr>
          <a:xfrm>
            <a:off x="381000" y="1412874"/>
            <a:ext cx="8382000" cy="4225926"/>
          </a:xfrm>
        </p:spPr>
        <p:txBody>
          <a:bodyPr>
            <a:normAutofit fontScale="85000" lnSpcReduction="20000"/>
          </a:bodyPr>
          <a:lstStyle/>
          <a:p>
            <a:pPr marL="0" indent="0"/>
            <a:r>
              <a:rPr lang="en-US" sz="3800" b="1" dirty="0"/>
              <a:t>Responsibility of Head Coach</a:t>
            </a:r>
          </a:p>
          <a:p>
            <a:pPr marL="457200" indent="-457200" algn="l">
              <a:buFont typeface="Arial" panose="020B0604020202020204" pitchFamily="34" charset="0"/>
              <a:buChar char="•"/>
            </a:pPr>
            <a:r>
              <a:rPr lang="en-US" dirty="0"/>
              <a:t>Enhances the head coach’s responsibility and potential consequences for violations within their program </a:t>
            </a:r>
            <a:endParaRPr lang="en-US" dirty="0" smtClean="0"/>
          </a:p>
          <a:p>
            <a:pPr marL="0" indent="0" algn="l"/>
            <a:endParaRPr lang="en-US" dirty="0"/>
          </a:p>
          <a:p>
            <a:pPr marL="457200" indent="-457200" algn="l">
              <a:buFont typeface="Arial" panose="020B0604020202020204" pitchFamily="34" charset="0"/>
              <a:buChar char="•"/>
            </a:pPr>
            <a:r>
              <a:rPr lang="en-US" i="1" dirty="0"/>
              <a:t>Presumption of responsibility </a:t>
            </a:r>
            <a:r>
              <a:rPr lang="en-US" dirty="0"/>
              <a:t>under new structure </a:t>
            </a:r>
          </a:p>
          <a:p>
            <a:pPr lvl="1"/>
            <a:r>
              <a:rPr lang="en-US" dirty="0">
                <a:solidFill>
                  <a:srgbClr val="00703C"/>
                </a:solidFill>
              </a:rPr>
              <a:t>Under the old structure, penalties were dependent on a presumption of knowledge </a:t>
            </a:r>
          </a:p>
          <a:p>
            <a:pPr lvl="1"/>
            <a:r>
              <a:rPr lang="en-US" dirty="0">
                <a:solidFill>
                  <a:srgbClr val="00703C"/>
                </a:solidFill>
                <a:effectLst>
                  <a:outerShdw blurRad="63500" dir="2700000" algn="tl" rotWithShape="0">
                    <a:prstClr val="white">
                      <a:alpha val="40000"/>
                    </a:prstClr>
                  </a:outerShdw>
                </a:effectLst>
              </a:rPr>
              <a:t>Head coach must overcome presumption of responsibility or face charges and penalties </a:t>
            </a:r>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r>
              <a:rPr lang="en-US" dirty="0" smtClean="0"/>
              <a:t>Head </a:t>
            </a:r>
            <a:r>
              <a:rPr lang="en-US" dirty="0"/>
              <a:t>Coach expected to promote an atmosphere of compliance and monitor activities  </a:t>
            </a:r>
          </a:p>
          <a:p>
            <a:endParaRPr lang="en-US" dirty="0"/>
          </a:p>
        </p:txBody>
      </p:sp>
    </p:spTree>
    <p:extLst>
      <p:ext uri="{BB962C8B-B14F-4D97-AF65-F5344CB8AC3E}">
        <p14:creationId xmlns:p14="http://schemas.microsoft.com/office/powerpoint/2010/main" val="170806454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12812"/>
          </a:xfrm>
        </p:spPr>
        <p:txBody>
          <a:bodyPr>
            <a:normAutofit/>
          </a:bodyPr>
          <a:lstStyle/>
          <a:p>
            <a:r>
              <a:rPr lang="en-US" dirty="0"/>
              <a:t>Consequences for </a:t>
            </a:r>
            <a:r>
              <a:rPr lang="en-US" dirty="0" smtClean="0"/>
              <a:t>Head Coaches</a:t>
            </a:r>
            <a:endParaRPr lang="en-US" dirty="0"/>
          </a:p>
        </p:txBody>
      </p:sp>
      <p:sp>
        <p:nvSpPr>
          <p:cNvPr id="3" name="Content Placeholder 2"/>
          <p:cNvSpPr>
            <a:spLocks noGrp="1"/>
          </p:cNvSpPr>
          <p:nvPr>
            <p:ph idx="1"/>
          </p:nvPr>
        </p:nvSpPr>
        <p:spPr>
          <a:xfrm>
            <a:off x="381000" y="1524000"/>
            <a:ext cx="8382000" cy="4191000"/>
          </a:xfrm>
        </p:spPr>
        <p:txBody>
          <a:bodyPr>
            <a:normAutofit fontScale="92500"/>
          </a:bodyPr>
          <a:lstStyle/>
          <a:p>
            <a:pPr marL="457200" indent="-457200" algn="l">
              <a:buFont typeface="Arial" panose="020B0604020202020204" pitchFamily="34" charset="0"/>
              <a:buChar char="•"/>
            </a:pPr>
            <a:r>
              <a:rPr lang="en-US" dirty="0"/>
              <a:t>Head coach could face suspension </a:t>
            </a:r>
          </a:p>
          <a:p>
            <a:pPr lvl="1"/>
            <a:r>
              <a:rPr lang="en-US" dirty="0">
                <a:solidFill>
                  <a:srgbClr val="00703C"/>
                </a:solidFill>
              </a:rPr>
              <a:t>Length of suspension varies based on nature of violation</a:t>
            </a:r>
          </a:p>
          <a:p>
            <a:pPr lvl="1"/>
            <a:r>
              <a:rPr lang="en-US" u="sng" dirty="0">
                <a:solidFill>
                  <a:srgbClr val="00703C"/>
                </a:solidFill>
              </a:rPr>
              <a:t>Level I or II Violations</a:t>
            </a:r>
          </a:p>
          <a:p>
            <a:pPr lvl="2"/>
            <a:r>
              <a:rPr lang="en-US" dirty="0">
                <a:solidFill>
                  <a:srgbClr val="00703C"/>
                </a:solidFill>
              </a:rPr>
              <a:t>Could receive a show cause order </a:t>
            </a:r>
          </a:p>
          <a:p>
            <a:pPr lvl="3"/>
            <a:r>
              <a:rPr lang="en-US" dirty="0">
                <a:solidFill>
                  <a:srgbClr val="00703C"/>
                </a:solidFill>
              </a:rPr>
              <a:t>Show cause order: penalties stick with the coach (not just the institution) for a designated period of time and could transfer with him/her if he/she tries to get a job at a different school</a:t>
            </a:r>
          </a:p>
          <a:p>
            <a:pPr lvl="2"/>
            <a:r>
              <a:rPr lang="en-US" dirty="0">
                <a:solidFill>
                  <a:srgbClr val="00703C"/>
                </a:solidFill>
              </a:rPr>
              <a:t>Could be suspended from 10% to an entire coaching season</a:t>
            </a:r>
          </a:p>
          <a:p>
            <a:pPr lvl="1"/>
            <a:r>
              <a:rPr lang="en-US" u="sng" dirty="0">
                <a:solidFill>
                  <a:srgbClr val="00703C"/>
                </a:solidFill>
              </a:rPr>
              <a:t>Level III Violations</a:t>
            </a:r>
          </a:p>
          <a:p>
            <a:pPr lvl="2"/>
            <a:r>
              <a:rPr lang="en-US" dirty="0">
                <a:solidFill>
                  <a:srgbClr val="00703C"/>
                </a:solidFill>
              </a:rPr>
              <a:t>Some could result in head coach suspension</a:t>
            </a:r>
          </a:p>
          <a:p>
            <a:pPr algn="l"/>
            <a:endParaRPr lang="en-US" dirty="0"/>
          </a:p>
        </p:txBody>
      </p:sp>
    </p:spTree>
    <p:extLst>
      <p:ext uri="{BB962C8B-B14F-4D97-AF65-F5344CB8AC3E}">
        <p14:creationId xmlns:p14="http://schemas.microsoft.com/office/powerpoint/2010/main" val="254547025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12812"/>
          </a:xfrm>
        </p:spPr>
        <p:txBody>
          <a:bodyPr>
            <a:normAutofit/>
          </a:bodyPr>
          <a:lstStyle/>
          <a:p>
            <a:r>
              <a:rPr lang="en-US" dirty="0"/>
              <a:t>Promoting </a:t>
            </a:r>
            <a:r>
              <a:rPr lang="en-US" dirty="0" smtClean="0"/>
              <a:t>an Atmosphere </a:t>
            </a:r>
            <a:endParaRPr lang="en-US" dirty="0"/>
          </a:p>
        </p:txBody>
      </p:sp>
      <p:sp>
        <p:nvSpPr>
          <p:cNvPr id="3" name="Content Placeholder 2"/>
          <p:cNvSpPr>
            <a:spLocks noGrp="1"/>
          </p:cNvSpPr>
          <p:nvPr>
            <p:ph idx="1"/>
          </p:nvPr>
        </p:nvSpPr>
        <p:spPr>
          <a:xfrm>
            <a:off x="381000" y="1412874"/>
            <a:ext cx="8382000" cy="4454526"/>
          </a:xfrm>
        </p:spPr>
        <p:txBody>
          <a:bodyPr>
            <a:normAutofit fontScale="85000" lnSpcReduction="20000"/>
          </a:bodyPr>
          <a:lstStyle/>
          <a:p>
            <a:pPr marL="457200" indent="-457200" algn="l">
              <a:buFont typeface="Arial" panose="020B0604020202020204" pitchFamily="34" charset="0"/>
              <a:buChar char="•"/>
            </a:pPr>
            <a:r>
              <a:rPr lang="en-US" sz="4200" dirty="0"/>
              <a:t>Head Coach should:</a:t>
            </a:r>
          </a:p>
          <a:p>
            <a:pPr lvl="1"/>
            <a:r>
              <a:rPr lang="en-US" b="1" dirty="0">
                <a:solidFill>
                  <a:srgbClr val="00703C"/>
                </a:solidFill>
              </a:rPr>
              <a:t>Communicate</a:t>
            </a:r>
          </a:p>
          <a:p>
            <a:pPr lvl="2"/>
            <a:r>
              <a:rPr lang="en-US" dirty="0">
                <a:solidFill>
                  <a:srgbClr val="00703C"/>
                </a:solidFill>
              </a:rPr>
              <a:t>With his/her staff—assistants, recruiting coordinators, directors of operations, managers, etc. </a:t>
            </a:r>
          </a:p>
          <a:p>
            <a:pPr lvl="3"/>
            <a:r>
              <a:rPr lang="en-US" dirty="0">
                <a:solidFill>
                  <a:srgbClr val="00703C"/>
                </a:solidFill>
              </a:rPr>
              <a:t>Discuss red flags that may arise</a:t>
            </a:r>
          </a:p>
          <a:p>
            <a:pPr lvl="2"/>
            <a:r>
              <a:rPr lang="en-US" dirty="0">
                <a:solidFill>
                  <a:srgbClr val="00703C"/>
                </a:solidFill>
              </a:rPr>
              <a:t>With the Compliance Office</a:t>
            </a:r>
          </a:p>
          <a:p>
            <a:pPr lvl="3"/>
            <a:r>
              <a:rPr lang="en-US" dirty="0">
                <a:solidFill>
                  <a:srgbClr val="00703C"/>
                </a:solidFill>
              </a:rPr>
              <a:t>Seek assistance</a:t>
            </a:r>
          </a:p>
          <a:p>
            <a:pPr lvl="3"/>
            <a:r>
              <a:rPr lang="en-US" dirty="0">
                <a:solidFill>
                  <a:srgbClr val="00703C"/>
                </a:solidFill>
              </a:rPr>
              <a:t>Ask questions </a:t>
            </a:r>
          </a:p>
          <a:p>
            <a:pPr lvl="1"/>
            <a:r>
              <a:rPr lang="en-US" b="1" dirty="0">
                <a:solidFill>
                  <a:srgbClr val="00703C"/>
                </a:solidFill>
              </a:rPr>
              <a:t>Report</a:t>
            </a:r>
          </a:p>
          <a:p>
            <a:pPr lvl="2"/>
            <a:r>
              <a:rPr lang="en-US" dirty="0">
                <a:solidFill>
                  <a:srgbClr val="00703C"/>
                </a:solidFill>
              </a:rPr>
              <a:t>Notify compliance staff of any potential issues/violations </a:t>
            </a:r>
          </a:p>
          <a:p>
            <a:pPr lvl="1"/>
            <a:r>
              <a:rPr lang="en-US" b="1" dirty="0">
                <a:solidFill>
                  <a:srgbClr val="00703C"/>
                </a:solidFill>
              </a:rPr>
              <a:t>Monitor </a:t>
            </a:r>
          </a:p>
          <a:p>
            <a:pPr lvl="2"/>
            <a:r>
              <a:rPr lang="en-US" dirty="0">
                <a:solidFill>
                  <a:srgbClr val="00703C"/>
                </a:solidFill>
              </a:rPr>
              <a:t>Address compliance issues with staff on a regular basis  </a:t>
            </a:r>
          </a:p>
          <a:p>
            <a:pPr lvl="1"/>
            <a:r>
              <a:rPr lang="en-US" b="1" dirty="0">
                <a:solidFill>
                  <a:srgbClr val="00703C"/>
                </a:solidFill>
              </a:rPr>
              <a:t>Document</a:t>
            </a:r>
          </a:p>
          <a:p>
            <a:pPr lvl="2"/>
            <a:r>
              <a:rPr lang="en-US" dirty="0">
                <a:solidFill>
                  <a:srgbClr val="00703C"/>
                </a:solidFill>
              </a:rPr>
              <a:t>Keep documentation of procedures in place to monitor staff, education efforts to promote compliance, etc. </a:t>
            </a:r>
          </a:p>
          <a:p>
            <a:pPr algn="l"/>
            <a:endParaRPr lang="en-US" dirty="0"/>
          </a:p>
        </p:txBody>
      </p:sp>
    </p:spTree>
    <p:extLst>
      <p:ext uri="{BB962C8B-B14F-4D97-AF65-F5344CB8AC3E}">
        <p14:creationId xmlns:p14="http://schemas.microsoft.com/office/powerpoint/2010/main" val="279444508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36612"/>
          </a:xfrm>
        </p:spPr>
        <p:txBody>
          <a:bodyPr>
            <a:normAutofit/>
          </a:bodyPr>
          <a:lstStyle/>
          <a:p>
            <a:r>
              <a:rPr lang="en-US" dirty="0"/>
              <a:t>Other Changes</a:t>
            </a:r>
          </a:p>
        </p:txBody>
      </p:sp>
      <p:sp>
        <p:nvSpPr>
          <p:cNvPr id="3" name="Content Placeholder 2"/>
          <p:cNvSpPr>
            <a:spLocks noGrp="1"/>
          </p:cNvSpPr>
          <p:nvPr>
            <p:ph idx="1"/>
          </p:nvPr>
        </p:nvSpPr>
        <p:spPr>
          <a:xfrm>
            <a:off x="381000" y="1295400"/>
            <a:ext cx="8382000" cy="4495800"/>
          </a:xfrm>
        </p:spPr>
        <p:txBody>
          <a:bodyPr>
            <a:normAutofit fontScale="55000" lnSpcReduction="20000"/>
          </a:bodyPr>
          <a:lstStyle/>
          <a:p>
            <a:pPr marL="457200" indent="-457200" algn="l">
              <a:buFont typeface="Arial" panose="020B0604020202020204" pitchFamily="34" charset="0"/>
              <a:buChar char="•"/>
            </a:pPr>
            <a:r>
              <a:rPr lang="en-US" sz="4400" dirty="0"/>
              <a:t>24 members on Committee on Infractions (increased from 10 member)</a:t>
            </a:r>
          </a:p>
          <a:p>
            <a:pPr lvl="1"/>
            <a:r>
              <a:rPr lang="en-US" dirty="0">
                <a:solidFill>
                  <a:srgbClr val="00703C"/>
                </a:solidFill>
              </a:rPr>
              <a:t>Multiple panels that can adjudicate cases </a:t>
            </a:r>
          </a:p>
          <a:p>
            <a:pPr lvl="1"/>
            <a:r>
              <a:rPr lang="en-US" dirty="0">
                <a:solidFill>
                  <a:srgbClr val="00703C"/>
                </a:solidFill>
              </a:rPr>
              <a:t>Hear cases more frequently </a:t>
            </a:r>
          </a:p>
          <a:p>
            <a:pPr lvl="1"/>
            <a:r>
              <a:rPr lang="en-US" dirty="0">
                <a:solidFill>
                  <a:srgbClr val="00703C"/>
                </a:solidFill>
              </a:rPr>
              <a:t>Also provides more diversity and backgrounds </a:t>
            </a:r>
            <a:endParaRPr lang="en-US" dirty="0" smtClean="0">
              <a:solidFill>
                <a:srgbClr val="00703C"/>
              </a:solidFill>
            </a:endParaRPr>
          </a:p>
          <a:p>
            <a:pPr marL="457200" lvl="1" indent="0">
              <a:buNone/>
            </a:pPr>
            <a:endParaRPr lang="en-US" dirty="0"/>
          </a:p>
          <a:p>
            <a:pPr marL="457200" indent="-457200" algn="l">
              <a:buFont typeface="Arial" panose="020B0604020202020204" pitchFamily="34" charset="0"/>
              <a:buChar char="•"/>
            </a:pPr>
            <a:r>
              <a:rPr lang="en-US" sz="4400" dirty="0"/>
              <a:t>New Committee on Infractions internal operating procedures to formalize the process, make it easier for member institutions to understand how cases proceed, and ensure consistency </a:t>
            </a:r>
            <a:endParaRPr lang="en-US" sz="4400" dirty="0" smtClean="0"/>
          </a:p>
          <a:p>
            <a:pPr marL="0" indent="0" algn="l"/>
            <a:endParaRPr lang="en-US" sz="4400" dirty="0"/>
          </a:p>
          <a:p>
            <a:pPr marL="457200" indent="-457200" algn="l">
              <a:buFont typeface="Arial" panose="020B0604020202020204" pitchFamily="34" charset="0"/>
              <a:buChar char="•"/>
            </a:pPr>
            <a:r>
              <a:rPr lang="en-US" sz="4400" dirty="0"/>
              <a:t>May request to be appear before the hearing panel by videoconference or other distance </a:t>
            </a:r>
            <a:r>
              <a:rPr lang="en-US" sz="4400" dirty="0" smtClean="0"/>
              <a:t>communication</a:t>
            </a:r>
          </a:p>
          <a:p>
            <a:pPr marL="0" indent="0" algn="l"/>
            <a:endParaRPr lang="en-US" sz="4400" dirty="0"/>
          </a:p>
          <a:p>
            <a:pPr marL="457200" indent="-457200" algn="l">
              <a:buFont typeface="Arial" panose="020B0604020202020204" pitchFamily="34" charset="0"/>
              <a:buChar char="•"/>
            </a:pPr>
            <a:r>
              <a:rPr lang="en-US" sz="4400" dirty="0"/>
              <a:t>Enforcement staff must issue Notice of Inquiry </a:t>
            </a:r>
            <a:r>
              <a:rPr lang="en-US" sz="4400" i="1" dirty="0"/>
              <a:t>before</a:t>
            </a:r>
            <a:r>
              <a:rPr lang="en-US" sz="4400" dirty="0"/>
              <a:t> conducting an inquiry on the Institution’s campus</a:t>
            </a:r>
          </a:p>
          <a:p>
            <a:endParaRPr lang="en-US" dirty="0"/>
          </a:p>
        </p:txBody>
      </p:sp>
    </p:spTree>
    <p:extLst>
      <p:ext uri="{BB962C8B-B14F-4D97-AF65-F5344CB8AC3E}">
        <p14:creationId xmlns:p14="http://schemas.microsoft.com/office/powerpoint/2010/main" val="116964884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47" y="2895600"/>
            <a:ext cx="8491653" cy="3657600"/>
          </a:xfrm>
        </p:spPr>
        <p:txBody>
          <a:bodyPr>
            <a:normAutofit fontScale="90000"/>
          </a:bodyPr>
          <a:lstStyle/>
          <a:p>
            <a:pPr marL="0" indent="0" algn="l"/>
            <a:r>
              <a:rPr lang="en-US" dirty="0" smtClean="0">
                <a:latin typeface="+mn-lt"/>
              </a:rPr>
              <a:t>NCAA Litigation Update</a:t>
            </a:r>
            <a:r>
              <a:rPr lang="en-US" sz="3600" dirty="0" smtClean="0">
                <a:latin typeface="+mn-lt"/>
              </a:rPr>
              <a:t/>
            </a:r>
            <a:br>
              <a:rPr lang="en-US" sz="3600" dirty="0" smtClean="0">
                <a:latin typeface="+mn-lt"/>
              </a:rPr>
            </a:br>
            <a:r>
              <a:rPr lang="en-US" sz="3600" dirty="0" smtClean="0">
                <a:latin typeface="+mn-lt"/>
              </a:rPr>
              <a:t/>
            </a:r>
            <a:br>
              <a:rPr lang="en-US" sz="3600" dirty="0" smtClean="0">
                <a:latin typeface="+mn-lt"/>
              </a:rPr>
            </a:br>
            <a:r>
              <a:rPr lang="en-US" sz="3600" dirty="0" smtClean="0">
                <a:latin typeface="+mn-lt"/>
              </a:rPr>
              <a:t/>
            </a:r>
            <a:br>
              <a:rPr lang="en-US" sz="3600" dirty="0" smtClean="0">
                <a:latin typeface="+mn-lt"/>
              </a:rPr>
            </a:br>
            <a:r>
              <a:rPr lang="en-US" sz="2400" dirty="0" smtClean="0"/>
              <a:t>David </a:t>
            </a:r>
            <a:r>
              <a:rPr lang="en-US" sz="2400" dirty="0"/>
              <a:t>Broome </a:t>
            </a:r>
            <a:br>
              <a:rPr lang="en-US" sz="2400" dirty="0"/>
            </a:br>
            <a:r>
              <a:rPr lang="en-US" sz="2400" dirty="0"/>
              <a:t>Vice Chancellor and General Counsel</a:t>
            </a:r>
            <a:br>
              <a:rPr lang="en-US" sz="2400" dirty="0"/>
            </a:br>
            <a:r>
              <a:rPr lang="en-US" sz="2400" dirty="0" smtClean="0"/>
              <a:t/>
            </a:r>
            <a:br>
              <a:rPr lang="en-US" sz="2400" dirty="0" smtClean="0"/>
            </a:br>
            <a:r>
              <a:rPr lang="en-US" sz="2400" dirty="0" smtClean="0"/>
              <a:t/>
            </a:r>
            <a:br>
              <a:rPr lang="en-US" sz="2400" dirty="0" smtClean="0"/>
            </a:b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47" y="533400"/>
            <a:ext cx="3343275" cy="1438275"/>
          </a:xfrm>
          <a:prstGeom prst="rect">
            <a:avLst/>
          </a:prstGeom>
        </p:spPr>
      </p:pic>
      <p:sp>
        <p:nvSpPr>
          <p:cNvPr id="7" name="Rectangle 6"/>
          <p:cNvSpPr/>
          <p:nvPr/>
        </p:nvSpPr>
        <p:spPr>
          <a:xfrm>
            <a:off x="304800" y="6248400"/>
            <a:ext cx="8567853"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652347" y="3505200"/>
            <a:ext cx="7805853" cy="0"/>
          </a:xfrm>
          <a:prstGeom prst="line">
            <a:avLst/>
          </a:prstGeom>
          <a:ln w="38100">
            <a:solidFill>
              <a:srgbClr val="00703C"/>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705600" y="5772615"/>
            <a:ext cx="2057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755203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2116" y="1905001"/>
            <a:ext cx="7310284" cy="2514600"/>
          </a:xfrm>
        </p:spPr>
        <p:txBody>
          <a:bodyPr/>
          <a:lstStyle/>
          <a:p>
            <a:pPr marL="342900" indent="-342900">
              <a:buFont typeface="Arial" panose="020B0604020202020204" pitchFamily="34" charset="0"/>
              <a:buChar char="•"/>
            </a:pPr>
            <a:r>
              <a:rPr lang="en-US" sz="2400" dirty="0" smtClean="0">
                <a:solidFill>
                  <a:srgbClr val="00703C"/>
                </a:solidFill>
              </a:rPr>
              <a:t>Prohibits certain </a:t>
            </a:r>
            <a:r>
              <a:rPr lang="en-US" sz="2400" dirty="0">
                <a:solidFill>
                  <a:srgbClr val="00703C"/>
                </a:solidFill>
              </a:rPr>
              <a:t>business activities that </a:t>
            </a:r>
            <a:r>
              <a:rPr lang="en-US" sz="2400" dirty="0" smtClean="0">
                <a:solidFill>
                  <a:srgbClr val="00703C"/>
                </a:solidFill>
              </a:rPr>
              <a:t>are deemed anti-competitive.</a:t>
            </a:r>
          </a:p>
          <a:p>
            <a:pPr marL="342900" indent="-342900">
              <a:buFont typeface="Arial" panose="020B0604020202020204" pitchFamily="34" charset="0"/>
              <a:buChar char="•"/>
            </a:pPr>
            <a:endParaRPr lang="en-US" sz="2400" dirty="0">
              <a:solidFill>
                <a:srgbClr val="00703C"/>
              </a:solidFill>
            </a:endParaRPr>
          </a:p>
          <a:p>
            <a:pPr marL="342900" indent="-342900">
              <a:buFont typeface="Arial" panose="020B0604020202020204" pitchFamily="34" charset="0"/>
              <a:buChar char="•"/>
            </a:pPr>
            <a:r>
              <a:rPr lang="en-US" sz="2400" dirty="0" smtClean="0">
                <a:solidFill>
                  <a:srgbClr val="00703C"/>
                </a:solidFill>
              </a:rPr>
              <a:t>Purpose—to </a:t>
            </a:r>
            <a:r>
              <a:rPr lang="en-US" sz="2400" dirty="0">
                <a:solidFill>
                  <a:srgbClr val="00703C"/>
                </a:solidFill>
              </a:rPr>
              <a:t>prevent the artificial raising of prices by restriction of trade or </a:t>
            </a:r>
            <a:r>
              <a:rPr lang="en-US" sz="2400" dirty="0" smtClean="0">
                <a:solidFill>
                  <a:srgbClr val="00703C"/>
                </a:solidFill>
              </a:rPr>
              <a:t>supply.</a:t>
            </a:r>
            <a:r>
              <a:rPr lang="en-US" sz="2400" baseline="30000" dirty="0" smtClean="0">
                <a:solidFill>
                  <a:srgbClr val="00703C"/>
                </a:solidFill>
              </a:rPr>
              <a:t>  </a:t>
            </a:r>
            <a:endParaRPr lang="en-US" sz="1800" dirty="0" smtClean="0"/>
          </a:p>
        </p:txBody>
      </p:sp>
      <p:sp>
        <p:nvSpPr>
          <p:cNvPr id="4" name="Title 1"/>
          <p:cNvSpPr txBox="1">
            <a:spLocks/>
          </p:cNvSpPr>
          <p:nvPr/>
        </p:nvSpPr>
        <p:spPr>
          <a:xfrm>
            <a:off x="533400" y="495299"/>
            <a:ext cx="8107363" cy="1028701"/>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baseline="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sz="4400" dirty="0" smtClean="0">
                <a:solidFill>
                  <a:srgbClr val="00703C"/>
                </a:solidFill>
                <a:effectLst/>
                <a:latin typeface="+mn-lt"/>
              </a:rPr>
              <a:t>Sherman Antitrust Act</a:t>
            </a:r>
          </a:p>
          <a:p>
            <a:pPr>
              <a:spcBef>
                <a:spcPts val="600"/>
              </a:spcBef>
            </a:pPr>
            <a:r>
              <a:rPr lang="en-US" sz="2800" dirty="0">
                <a:solidFill>
                  <a:srgbClr val="00703C"/>
                </a:solidFill>
                <a:effectLst/>
              </a:rPr>
              <a:t> </a:t>
            </a:r>
            <a:r>
              <a:rPr lang="en-US" sz="2800" dirty="0" smtClean="0">
                <a:solidFill>
                  <a:srgbClr val="00703C"/>
                </a:solidFill>
                <a:effectLst/>
              </a:rPr>
              <a:t>26</a:t>
            </a:r>
            <a:r>
              <a:rPr lang="en-US" sz="2800" dirty="0">
                <a:solidFill>
                  <a:srgbClr val="00703C"/>
                </a:solidFill>
                <a:effectLst/>
              </a:rPr>
              <a:t> Stat. 209, 15 U.S.C. §§ </a:t>
            </a:r>
            <a:r>
              <a:rPr lang="en-US" sz="2800" dirty="0" smtClean="0">
                <a:solidFill>
                  <a:srgbClr val="00703C"/>
                </a:solidFill>
                <a:effectLst/>
              </a:rPr>
              <a:t>1–7</a:t>
            </a:r>
            <a:endParaRPr lang="en-US" sz="2800" dirty="0">
              <a:solidFill>
                <a:srgbClr val="00703C"/>
              </a:solidFill>
              <a:effectLst/>
              <a:latin typeface="+mn-lt"/>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7681913" cy="1523495"/>
          </a:xfrm>
        </p:spPr>
        <p:txBody>
          <a:bodyPr/>
          <a:lstStyle/>
          <a:p>
            <a:r>
              <a:rPr lang="en-US" dirty="0" smtClean="0"/>
              <a:t/>
            </a:r>
            <a:br>
              <a:rPr lang="en-US" dirty="0" smtClean="0"/>
            </a:br>
            <a:r>
              <a:rPr lang="en-US" dirty="0" smtClean="0"/>
              <a:t> </a:t>
            </a:r>
            <a:endParaRPr lang="en-US" dirty="0"/>
          </a:p>
        </p:txBody>
      </p:sp>
      <p:sp>
        <p:nvSpPr>
          <p:cNvPr id="3" name="Subtitle 2"/>
          <p:cNvSpPr>
            <a:spLocks noGrp="1"/>
          </p:cNvSpPr>
          <p:nvPr>
            <p:ph type="subTitle" idx="1"/>
          </p:nvPr>
        </p:nvSpPr>
        <p:spPr>
          <a:xfrm>
            <a:off x="76200" y="1447800"/>
            <a:ext cx="8305800" cy="5029200"/>
          </a:xfrm>
        </p:spPr>
        <p:txBody>
          <a:bodyPr/>
          <a:lstStyle/>
          <a:p>
            <a:pPr marL="403225" lvl="0"/>
            <a:r>
              <a:rPr lang="en-US" sz="2400" dirty="0" smtClean="0">
                <a:solidFill>
                  <a:srgbClr val="00703C"/>
                </a:solidFill>
              </a:rPr>
              <a:t>August 8, 2014, Judge </a:t>
            </a:r>
            <a:r>
              <a:rPr lang="en-US" sz="2400" dirty="0">
                <a:solidFill>
                  <a:srgbClr val="00703C"/>
                </a:solidFill>
              </a:rPr>
              <a:t>Claudia Wilken in the Northern District of California </a:t>
            </a:r>
            <a:r>
              <a:rPr lang="en-US" sz="2400" dirty="0" smtClean="0">
                <a:solidFill>
                  <a:srgbClr val="00703C"/>
                </a:solidFill>
              </a:rPr>
              <a:t>issues </a:t>
            </a:r>
            <a:r>
              <a:rPr lang="en-US" sz="2400" dirty="0">
                <a:solidFill>
                  <a:srgbClr val="00703C"/>
                </a:solidFill>
              </a:rPr>
              <a:t>her opinion </a:t>
            </a:r>
            <a:r>
              <a:rPr lang="en-US" sz="2400" dirty="0" smtClean="0">
                <a:solidFill>
                  <a:srgbClr val="00703C"/>
                </a:solidFill>
              </a:rPr>
              <a:t>and injunction in </a:t>
            </a:r>
            <a:r>
              <a:rPr lang="en-US" sz="2400" i="1" dirty="0" smtClean="0">
                <a:solidFill>
                  <a:srgbClr val="00703C"/>
                </a:solidFill>
              </a:rPr>
              <a:t>O’Bannon case.</a:t>
            </a:r>
            <a:endParaRPr lang="en-US" sz="2400" dirty="0" smtClean="0">
              <a:solidFill>
                <a:srgbClr val="00703C"/>
              </a:solidFill>
            </a:endParaRPr>
          </a:p>
          <a:p>
            <a:pPr lvl="0"/>
            <a:endParaRPr lang="en-US" sz="2400" dirty="0">
              <a:solidFill>
                <a:srgbClr val="00703C"/>
              </a:solidFill>
            </a:endParaRPr>
          </a:p>
          <a:p>
            <a:pPr lvl="1" algn="l"/>
            <a:r>
              <a:rPr lang="en-US" sz="2400" dirty="0" smtClean="0">
                <a:solidFill>
                  <a:srgbClr val="00703C"/>
                </a:solidFill>
              </a:rPr>
              <a:t>Held: NCAA </a:t>
            </a:r>
            <a:r>
              <a:rPr lang="en-US" sz="2400" dirty="0">
                <a:solidFill>
                  <a:srgbClr val="00703C"/>
                </a:solidFill>
              </a:rPr>
              <a:t>rules barring </a:t>
            </a:r>
            <a:r>
              <a:rPr lang="en-US" sz="2400" dirty="0" smtClean="0">
                <a:solidFill>
                  <a:srgbClr val="00703C"/>
                </a:solidFill>
              </a:rPr>
              <a:t>student-athletes </a:t>
            </a:r>
            <a:r>
              <a:rPr lang="en-US" sz="2400" dirty="0">
                <a:solidFill>
                  <a:srgbClr val="00703C"/>
                </a:solidFill>
              </a:rPr>
              <a:t>from receiving a share of revenue from the sale of licenses to use the </a:t>
            </a:r>
            <a:r>
              <a:rPr lang="en-US" sz="2400" dirty="0" smtClean="0">
                <a:solidFill>
                  <a:srgbClr val="00703C"/>
                </a:solidFill>
              </a:rPr>
              <a:t>student-athletes</a:t>
            </a:r>
            <a:r>
              <a:rPr lang="en-US" sz="2400" dirty="0">
                <a:solidFill>
                  <a:srgbClr val="00703C"/>
                </a:solidFill>
              </a:rPr>
              <a:t>’ names, images, and likenesses </a:t>
            </a:r>
            <a:r>
              <a:rPr lang="en-US" sz="2400" dirty="0" smtClean="0">
                <a:solidFill>
                  <a:srgbClr val="00703C"/>
                </a:solidFill>
              </a:rPr>
              <a:t>(NIL) violate the </a:t>
            </a:r>
            <a:r>
              <a:rPr lang="en-US" sz="2400" dirty="0">
                <a:solidFill>
                  <a:srgbClr val="00703C"/>
                </a:solidFill>
              </a:rPr>
              <a:t>Sherman Antitrust Act.</a:t>
            </a:r>
          </a:p>
          <a:p>
            <a:pPr lvl="0"/>
            <a:endParaRPr lang="en-US" b="1" u="sng" dirty="0" smtClean="0"/>
          </a:p>
          <a:p>
            <a:pPr lvl="0"/>
            <a:endParaRPr lang="en-US" b="1" u="sng" dirty="0"/>
          </a:p>
          <a:p>
            <a:pPr lvl="0"/>
            <a:endParaRPr lang="en-US" dirty="0"/>
          </a:p>
        </p:txBody>
      </p:sp>
      <p:sp>
        <p:nvSpPr>
          <p:cNvPr id="5" name="Title 1"/>
          <p:cNvSpPr txBox="1">
            <a:spLocks/>
          </p:cNvSpPr>
          <p:nvPr/>
        </p:nvSpPr>
        <p:spPr>
          <a:xfrm>
            <a:off x="533400" y="495047"/>
            <a:ext cx="8107363" cy="838199"/>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baseline="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sz="4400" dirty="0" smtClean="0">
                <a:solidFill>
                  <a:srgbClr val="00703C"/>
                </a:solidFill>
                <a:effectLst/>
                <a:latin typeface="+mn-lt"/>
              </a:rPr>
              <a:t>O’Bannon Case</a:t>
            </a:r>
            <a:endParaRPr lang="en-US" sz="4400" dirty="0">
              <a:solidFill>
                <a:srgbClr val="00703C"/>
              </a:solidFill>
              <a:effectLst/>
              <a:latin typeface="+mn-lt"/>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95400"/>
            <a:ext cx="8382000" cy="6760343"/>
          </a:xfrm>
        </p:spPr>
        <p:txBody>
          <a:bodyPr/>
          <a:lstStyle/>
          <a:p>
            <a:pPr lvl="1" algn="l"/>
            <a:r>
              <a:rPr lang="en-US" sz="2400" dirty="0" smtClean="0">
                <a:solidFill>
                  <a:srgbClr val="00703C"/>
                </a:solidFill>
              </a:rPr>
              <a:t>Because the Court found that there is a market for the licensing or use </a:t>
            </a:r>
            <a:r>
              <a:rPr lang="en-US" sz="2400" dirty="0">
                <a:solidFill>
                  <a:srgbClr val="00703C"/>
                </a:solidFill>
              </a:rPr>
              <a:t>of prospective, current, or former Division I men’s basketball and Football Bowl Subdivision football players’ </a:t>
            </a:r>
            <a:r>
              <a:rPr lang="en-US" sz="2400" dirty="0" smtClean="0">
                <a:solidFill>
                  <a:srgbClr val="00703C"/>
                </a:solidFill>
              </a:rPr>
              <a:t>NIL:</a:t>
            </a:r>
          </a:p>
          <a:p>
            <a:pPr lvl="1" algn="l"/>
            <a:endParaRPr lang="en-US" sz="2400" dirty="0" smtClean="0">
              <a:solidFill>
                <a:srgbClr val="00703C"/>
              </a:solidFill>
            </a:endParaRPr>
          </a:p>
          <a:p>
            <a:pPr marL="803275" lvl="2" algn="l">
              <a:spcAft>
                <a:spcPts val="600"/>
              </a:spcAft>
            </a:pPr>
            <a:r>
              <a:rPr lang="en-US" dirty="0" smtClean="0">
                <a:solidFill>
                  <a:srgbClr val="00703C"/>
                </a:solidFill>
              </a:rPr>
              <a:t>The NCAA </a:t>
            </a:r>
            <a:r>
              <a:rPr lang="en-US" dirty="0">
                <a:solidFill>
                  <a:srgbClr val="00703C"/>
                </a:solidFill>
              </a:rPr>
              <a:t>and those acting “in active concert or participation with </a:t>
            </a:r>
            <a:r>
              <a:rPr lang="en-US" dirty="0" smtClean="0">
                <a:solidFill>
                  <a:srgbClr val="00703C"/>
                </a:solidFill>
              </a:rPr>
              <a:t>it</a:t>
            </a:r>
            <a:r>
              <a:rPr lang="en-US" dirty="0">
                <a:solidFill>
                  <a:srgbClr val="00703C"/>
                </a:solidFill>
              </a:rPr>
              <a:t>” </a:t>
            </a:r>
            <a:r>
              <a:rPr lang="en-US" dirty="0" smtClean="0">
                <a:solidFill>
                  <a:srgbClr val="00703C"/>
                </a:solidFill>
              </a:rPr>
              <a:t>MAY NOT PROHIBIT:</a:t>
            </a:r>
            <a:endParaRPr lang="en-US" dirty="0">
              <a:solidFill>
                <a:srgbClr val="00703C"/>
              </a:solidFill>
            </a:endParaRPr>
          </a:p>
          <a:p>
            <a:pPr marL="1025525" lvl="4" indent="-236538" algn="l">
              <a:spcAft>
                <a:spcPts val="600"/>
              </a:spcAft>
              <a:buFont typeface="Arial" panose="020B0604020202020204" pitchFamily="34" charset="0"/>
              <a:buChar char="•"/>
            </a:pPr>
            <a:r>
              <a:rPr lang="en-US" sz="2400" b="1" dirty="0" smtClean="0">
                <a:solidFill>
                  <a:srgbClr val="00703C"/>
                </a:solidFill>
              </a:rPr>
              <a:t>Deferred </a:t>
            </a:r>
            <a:r>
              <a:rPr lang="en-US" sz="2400" b="1" dirty="0">
                <a:solidFill>
                  <a:srgbClr val="00703C"/>
                </a:solidFill>
              </a:rPr>
              <a:t>C</a:t>
            </a:r>
            <a:r>
              <a:rPr lang="en-US" sz="2400" b="1" dirty="0" smtClean="0">
                <a:solidFill>
                  <a:srgbClr val="00703C"/>
                </a:solidFill>
              </a:rPr>
              <a:t>ompensation </a:t>
            </a:r>
            <a:r>
              <a:rPr lang="en-US" sz="2400" dirty="0">
                <a:solidFill>
                  <a:srgbClr val="00703C"/>
                </a:solidFill>
              </a:rPr>
              <a:t>in an amount of $5,000 per year or </a:t>
            </a:r>
            <a:r>
              <a:rPr lang="en-US" sz="2400" dirty="0" smtClean="0">
                <a:solidFill>
                  <a:srgbClr val="00703C"/>
                </a:solidFill>
              </a:rPr>
              <a:t>less </a:t>
            </a:r>
            <a:r>
              <a:rPr lang="en-US" sz="2400" dirty="0">
                <a:solidFill>
                  <a:srgbClr val="00703C"/>
                </a:solidFill>
              </a:rPr>
              <a:t>for the licensing or use of </a:t>
            </a:r>
            <a:r>
              <a:rPr lang="en-US" sz="2400" dirty="0" smtClean="0">
                <a:solidFill>
                  <a:srgbClr val="00703C"/>
                </a:solidFill>
              </a:rPr>
              <a:t>NIL. </a:t>
            </a:r>
          </a:p>
          <a:p>
            <a:pPr marL="1703350" lvl="6" algn="l">
              <a:spcAft>
                <a:spcPts val="600"/>
              </a:spcAft>
            </a:pPr>
            <a:r>
              <a:rPr lang="en-US" sz="2400" dirty="0" smtClean="0">
                <a:solidFill>
                  <a:srgbClr val="00703C"/>
                </a:solidFill>
              </a:rPr>
              <a:t>OR</a:t>
            </a:r>
          </a:p>
          <a:p>
            <a:pPr marL="1025525" lvl="4" indent="-236538" algn="l">
              <a:spcAft>
                <a:spcPts val="600"/>
              </a:spcAft>
              <a:buFont typeface="Arial" panose="020B0604020202020204" pitchFamily="34" charset="0"/>
              <a:buChar char="•"/>
            </a:pPr>
            <a:r>
              <a:rPr lang="en-US" sz="2400" b="1" dirty="0" smtClean="0">
                <a:solidFill>
                  <a:srgbClr val="00703C"/>
                </a:solidFill>
              </a:rPr>
              <a:t>Grants-in-Aid </a:t>
            </a:r>
            <a:r>
              <a:rPr lang="en-US" sz="2400" dirty="0" smtClean="0">
                <a:solidFill>
                  <a:srgbClr val="00703C"/>
                </a:solidFill>
              </a:rPr>
              <a:t>that are valued up to the </a:t>
            </a:r>
            <a:r>
              <a:rPr lang="en-US" sz="2400" dirty="0">
                <a:solidFill>
                  <a:srgbClr val="00703C"/>
                </a:solidFill>
              </a:rPr>
              <a:t>full cost of </a:t>
            </a:r>
            <a:r>
              <a:rPr lang="en-US" sz="2400" dirty="0" smtClean="0">
                <a:solidFill>
                  <a:srgbClr val="00703C"/>
                </a:solidFill>
              </a:rPr>
              <a:t>attendance. </a:t>
            </a:r>
            <a:endParaRPr lang="en-US" sz="2400" dirty="0">
              <a:solidFill>
                <a:srgbClr val="00703C"/>
              </a:solidFill>
            </a:endParaRPr>
          </a:p>
        </p:txBody>
      </p:sp>
      <p:sp>
        <p:nvSpPr>
          <p:cNvPr id="2" name="Rectangle 1"/>
          <p:cNvSpPr/>
          <p:nvPr/>
        </p:nvSpPr>
        <p:spPr>
          <a:xfrm>
            <a:off x="457200" y="492505"/>
            <a:ext cx="8001000" cy="769441"/>
          </a:xfrm>
          <a:prstGeom prst="rect">
            <a:avLst/>
          </a:prstGeom>
        </p:spPr>
        <p:txBody>
          <a:bodyPr wrap="square">
            <a:spAutoFit/>
          </a:bodyPr>
          <a:lstStyle/>
          <a:p>
            <a:r>
              <a:rPr lang="en-US" sz="4400" dirty="0" smtClean="0">
                <a:solidFill>
                  <a:srgbClr val="00703C"/>
                </a:solidFill>
              </a:rPr>
              <a:t>O’Bannon Case (cont.)</a:t>
            </a:r>
            <a:endParaRPr lang="en-US" sz="4400" dirty="0">
              <a:solidFill>
                <a:srgbClr val="00703C"/>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46816" y="685800"/>
            <a:ext cx="8107363" cy="838199"/>
          </a:xfrm>
        </p:spPr>
        <p:txBody>
          <a:bodyPr/>
          <a:lstStyle/>
          <a:p>
            <a:pPr algn="l">
              <a:lnSpc>
                <a:spcPct val="100000"/>
              </a:lnSpc>
              <a:spcBef>
                <a:spcPts val="1200"/>
              </a:spcBef>
            </a:pPr>
            <a:r>
              <a:rPr lang="en-US" sz="4400" dirty="0"/>
              <a:t>O’Bannon Case (cont.)</a:t>
            </a:r>
            <a:br>
              <a:rPr lang="en-US" sz="4400" dirty="0"/>
            </a:br>
            <a:endParaRPr lang="en-US" sz="3200" dirty="0">
              <a:latin typeface="+mn-lt"/>
            </a:endParaRPr>
          </a:p>
        </p:txBody>
      </p:sp>
      <p:sp>
        <p:nvSpPr>
          <p:cNvPr id="3" name="Subtitle 2"/>
          <p:cNvSpPr>
            <a:spLocks noGrp="1"/>
          </p:cNvSpPr>
          <p:nvPr>
            <p:ph type="subTitle" idx="1"/>
          </p:nvPr>
        </p:nvSpPr>
        <p:spPr>
          <a:xfrm>
            <a:off x="624808" y="1661652"/>
            <a:ext cx="8061326" cy="3672348"/>
          </a:xfrm>
        </p:spPr>
        <p:txBody>
          <a:bodyPr/>
          <a:lstStyle/>
          <a:p>
            <a:pPr>
              <a:spcAft>
                <a:spcPts val="1200"/>
              </a:spcAft>
            </a:pPr>
            <a:r>
              <a:rPr lang="en-US" sz="2400" dirty="0">
                <a:solidFill>
                  <a:srgbClr val="00703C"/>
                </a:solidFill>
              </a:rPr>
              <a:t>Put another way, the NCAA is not </a:t>
            </a:r>
            <a:r>
              <a:rPr lang="en-US" sz="2400" u="sng" dirty="0">
                <a:solidFill>
                  <a:srgbClr val="00703C"/>
                </a:solidFill>
              </a:rPr>
              <a:t>required</a:t>
            </a:r>
            <a:r>
              <a:rPr lang="en-US" sz="2400" dirty="0">
                <a:solidFill>
                  <a:srgbClr val="00703C"/>
                </a:solidFill>
              </a:rPr>
              <a:t> to have any rules in this regard. But if it does… </a:t>
            </a:r>
          </a:p>
          <a:p>
            <a:pPr marL="342900" indent="-342900">
              <a:spcAft>
                <a:spcPts val="1200"/>
              </a:spcAft>
              <a:buFont typeface="Arial" panose="020B0604020202020204" pitchFamily="34" charset="0"/>
              <a:buChar char="•"/>
            </a:pPr>
            <a:r>
              <a:rPr lang="en-US" sz="2400" dirty="0">
                <a:solidFill>
                  <a:srgbClr val="00703C"/>
                </a:solidFill>
              </a:rPr>
              <a:t>The rule cannot limit the amount to be paid to the students to less than $5,000 a year.</a:t>
            </a:r>
          </a:p>
          <a:p>
            <a:endParaRPr lang="en-US" sz="2400" dirty="0">
              <a:solidFill>
                <a:srgbClr val="00703C"/>
              </a:solidFill>
            </a:endParaRPr>
          </a:p>
          <a:p>
            <a:pPr marL="342900" indent="-342900">
              <a:buFont typeface="Arial" panose="020B0604020202020204" pitchFamily="34" charset="0"/>
              <a:buChar char="•"/>
            </a:pPr>
            <a:r>
              <a:rPr lang="en-US" sz="2400" dirty="0">
                <a:solidFill>
                  <a:srgbClr val="00703C"/>
                </a:solidFill>
              </a:rPr>
              <a:t>The rule may cap the amount paid for scholarships, but the cap cannot be less than full cost of attendance. </a:t>
            </a:r>
          </a:p>
          <a:p>
            <a:pPr>
              <a:spcAft>
                <a:spcPts val="1200"/>
              </a:spcAft>
            </a:pPr>
            <a:endParaRPr lang="en-US" sz="2400" dirty="0" smtClean="0">
              <a:solidFill>
                <a:srgbClr val="00703C"/>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222920"/>
            <a:ext cx="7620000" cy="4953000"/>
          </a:xfrm>
        </p:spPr>
        <p:txBody>
          <a:bodyPr/>
          <a:lstStyle/>
          <a:p>
            <a:pPr lvl="0"/>
            <a:endParaRPr lang="en-US" sz="2400" dirty="0" smtClean="0"/>
          </a:p>
          <a:p>
            <a:pPr marL="342900" lvl="0" indent="-342900">
              <a:buFont typeface="Arial" panose="020B0604020202020204" pitchFamily="34" charset="0"/>
              <a:buChar char="•"/>
            </a:pPr>
            <a:r>
              <a:rPr lang="en-US" sz="2400" dirty="0" smtClean="0">
                <a:solidFill>
                  <a:srgbClr val="00703C"/>
                </a:solidFill>
              </a:rPr>
              <a:t>Injunction begins August 1, 2015. </a:t>
            </a:r>
          </a:p>
          <a:p>
            <a:pPr lvl="0"/>
            <a:endParaRPr lang="en-US" sz="2400" dirty="0">
              <a:solidFill>
                <a:srgbClr val="00703C"/>
              </a:solidFill>
            </a:endParaRPr>
          </a:p>
          <a:p>
            <a:pPr marL="342900" lvl="0" indent="-342900">
              <a:buFont typeface="Arial" panose="020B0604020202020204" pitchFamily="34" charset="0"/>
              <a:buChar char="•"/>
            </a:pPr>
            <a:r>
              <a:rPr lang="en-US" sz="2400" dirty="0" smtClean="0">
                <a:solidFill>
                  <a:srgbClr val="00703C"/>
                </a:solidFill>
              </a:rPr>
              <a:t>Until August </a:t>
            </a:r>
            <a:r>
              <a:rPr lang="en-US" sz="2400" dirty="0">
                <a:solidFill>
                  <a:srgbClr val="00703C"/>
                </a:solidFill>
              </a:rPr>
              <a:t>1, 2015, all actions taken or offers made to prospective and current student-athletes must be consistent with current </a:t>
            </a:r>
            <a:r>
              <a:rPr lang="en-US" sz="2400" dirty="0" smtClean="0">
                <a:solidFill>
                  <a:srgbClr val="00703C"/>
                </a:solidFill>
              </a:rPr>
              <a:t>NCAA rules</a:t>
            </a:r>
            <a:r>
              <a:rPr lang="en-US" sz="2400" dirty="0">
                <a:solidFill>
                  <a:srgbClr val="00703C"/>
                </a:solidFill>
              </a:rPr>
              <a:t>.  </a:t>
            </a:r>
          </a:p>
          <a:p>
            <a:pPr lvl="0" algn="just"/>
            <a:endParaRPr lang="en-US" sz="2400" dirty="0" smtClean="0"/>
          </a:p>
        </p:txBody>
      </p:sp>
      <p:sp>
        <p:nvSpPr>
          <p:cNvPr id="4" name="Rectangle 3"/>
          <p:cNvSpPr/>
          <p:nvPr/>
        </p:nvSpPr>
        <p:spPr>
          <a:xfrm>
            <a:off x="533400" y="453479"/>
            <a:ext cx="8001000" cy="769441"/>
          </a:xfrm>
          <a:prstGeom prst="rect">
            <a:avLst/>
          </a:prstGeom>
        </p:spPr>
        <p:txBody>
          <a:bodyPr wrap="square">
            <a:spAutoFit/>
          </a:bodyPr>
          <a:lstStyle/>
          <a:p>
            <a:r>
              <a:rPr lang="en-US" sz="4400" dirty="0" smtClean="0">
                <a:solidFill>
                  <a:srgbClr val="00703C"/>
                </a:solidFill>
              </a:rPr>
              <a:t>O’Bannon Case (cont.)</a:t>
            </a:r>
            <a:endParaRPr lang="en-US" sz="4400" dirty="0">
              <a:solidFill>
                <a:srgbClr val="00703C"/>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664797"/>
          </a:xfrm>
        </p:spPr>
        <p:txBody>
          <a:bodyPr>
            <a:noAutofit/>
          </a:bodyPr>
          <a:lstStyle/>
          <a:p>
            <a:r>
              <a:rPr lang="en-US" sz="6000" dirty="0"/>
              <a:t>Previous Model</a:t>
            </a:r>
          </a:p>
        </p:txBody>
      </p:sp>
      <p:sp>
        <p:nvSpPr>
          <p:cNvPr id="3" name="Content Placeholder 2"/>
          <p:cNvSpPr>
            <a:spLocks noGrp="1"/>
          </p:cNvSpPr>
          <p:nvPr>
            <p:ph idx="1"/>
          </p:nvPr>
        </p:nvSpPr>
        <p:spPr>
          <a:xfrm>
            <a:off x="381000" y="1905000"/>
            <a:ext cx="8382000" cy="3581400"/>
          </a:xfrm>
        </p:spPr>
        <p:txBody>
          <a:bodyPr>
            <a:normAutofit fontScale="77500" lnSpcReduction="20000"/>
          </a:bodyPr>
          <a:lstStyle/>
          <a:p>
            <a:r>
              <a:rPr lang="en-US" sz="7000" dirty="0" smtClean="0"/>
              <a:t>NCAA Structure: </a:t>
            </a:r>
            <a:endParaRPr lang="en-US" sz="7000" dirty="0"/>
          </a:p>
          <a:p>
            <a:pPr lvl="1"/>
            <a:r>
              <a:rPr lang="en-US" sz="5200" dirty="0">
                <a:solidFill>
                  <a:srgbClr val="00703C"/>
                </a:solidFill>
              </a:rPr>
              <a:t>Division I  </a:t>
            </a:r>
          </a:p>
          <a:p>
            <a:pPr lvl="2"/>
            <a:r>
              <a:rPr lang="en-US" sz="5200" dirty="0">
                <a:solidFill>
                  <a:srgbClr val="00703C"/>
                </a:solidFill>
              </a:rPr>
              <a:t>Subdivisions:  FBS, FCS, Non-football</a:t>
            </a:r>
          </a:p>
          <a:p>
            <a:pPr lvl="1"/>
            <a:r>
              <a:rPr lang="en-US" sz="5200" dirty="0">
                <a:solidFill>
                  <a:srgbClr val="00703C"/>
                </a:solidFill>
              </a:rPr>
              <a:t>Division II</a:t>
            </a:r>
          </a:p>
          <a:p>
            <a:pPr lvl="1"/>
            <a:r>
              <a:rPr lang="en-US" sz="5200" dirty="0">
                <a:solidFill>
                  <a:srgbClr val="00703C"/>
                </a:solidFill>
              </a:rPr>
              <a:t>Division III</a:t>
            </a:r>
          </a:p>
          <a:p>
            <a:endParaRPr lang="en-US" dirty="0"/>
          </a:p>
        </p:txBody>
      </p:sp>
    </p:spTree>
    <p:extLst>
      <p:ext uri="{BB962C8B-B14F-4D97-AF65-F5344CB8AC3E}">
        <p14:creationId xmlns:p14="http://schemas.microsoft.com/office/powerpoint/2010/main" val="318642138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1279" y="1371600"/>
            <a:ext cx="7668322" cy="4953000"/>
          </a:xfrm>
        </p:spPr>
        <p:txBody>
          <a:bodyPr/>
          <a:lstStyle/>
          <a:p>
            <a:pPr marL="285750" lvl="0" indent="-285750">
              <a:buFont typeface="Arial" panose="020B0604020202020204" pitchFamily="34" charset="0"/>
              <a:buChar char="•"/>
            </a:pPr>
            <a:r>
              <a:rPr lang="en-US" sz="2400" dirty="0" smtClean="0">
                <a:solidFill>
                  <a:srgbClr val="00703C"/>
                </a:solidFill>
              </a:rPr>
              <a:t>The opinion </a:t>
            </a:r>
            <a:r>
              <a:rPr lang="en-US" sz="2400" b="1" i="1" dirty="0">
                <a:solidFill>
                  <a:srgbClr val="00703C"/>
                </a:solidFill>
              </a:rPr>
              <a:t>does not mandate </a:t>
            </a:r>
            <a:r>
              <a:rPr lang="en-US" sz="2400" dirty="0">
                <a:solidFill>
                  <a:srgbClr val="00703C"/>
                </a:solidFill>
              </a:rPr>
              <a:t>that schools make ANY payment to </a:t>
            </a:r>
            <a:r>
              <a:rPr lang="en-US" sz="2400" dirty="0" smtClean="0">
                <a:solidFill>
                  <a:srgbClr val="00703C"/>
                </a:solidFill>
              </a:rPr>
              <a:t>student-athletes</a:t>
            </a:r>
            <a:r>
              <a:rPr lang="en-US" sz="2400" dirty="0">
                <a:solidFill>
                  <a:srgbClr val="00703C"/>
                </a:solidFill>
              </a:rPr>
              <a:t>. Schools can make their own rules </a:t>
            </a:r>
            <a:r>
              <a:rPr lang="en-US" sz="2400" dirty="0" smtClean="0">
                <a:solidFill>
                  <a:srgbClr val="00703C"/>
                </a:solidFill>
              </a:rPr>
              <a:t>as long as they </a:t>
            </a:r>
            <a:r>
              <a:rPr lang="en-US" sz="2400" dirty="0">
                <a:solidFill>
                  <a:srgbClr val="00703C"/>
                </a:solidFill>
              </a:rPr>
              <a:t>do not “unlawfully conspire” with one another.</a:t>
            </a:r>
          </a:p>
          <a:p>
            <a:r>
              <a:rPr lang="en-US" sz="2400" dirty="0">
                <a:solidFill>
                  <a:srgbClr val="00703C"/>
                </a:solidFill>
              </a:rPr>
              <a:t> </a:t>
            </a:r>
          </a:p>
          <a:p>
            <a:pPr marL="285750" lvl="0" indent="-285750">
              <a:buFont typeface="Arial" panose="020B0604020202020204" pitchFamily="34" charset="0"/>
              <a:buChar char="•"/>
            </a:pPr>
            <a:r>
              <a:rPr lang="en-US" sz="2400" dirty="0">
                <a:solidFill>
                  <a:srgbClr val="00703C"/>
                </a:solidFill>
              </a:rPr>
              <a:t>Things NOT </a:t>
            </a:r>
            <a:r>
              <a:rPr lang="en-US" sz="2400" dirty="0" smtClean="0">
                <a:solidFill>
                  <a:srgbClr val="00703C"/>
                </a:solidFill>
              </a:rPr>
              <a:t>prohibited by the ruling:</a:t>
            </a:r>
            <a:endParaRPr lang="en-US" sz="2400" dirty="0">
              <a:solidFill>
                <a:srgbClr val="00703C"/>
              </a:solidFill>
            </a:endParaRPr>
          </a:p>
          <a:p>
            <a:pPr marL="800100" lvl="1" indent="-342900" algn="l">
              <a:buFont typeface="Wingdings" panose="05000000000000000000" pitchFamily="2" charset="2"/>
              <a:buChar char="ü"/>
            </a:pPr>
            <a:r>
              <a:rPr lang="en-US" sz="2400" dirty="0">
                <a:solidFill>
                  <a:srgbClr val="00703C"/>
                </a:solidFill>
              </a:rPr>
              <a:t>rules limiting access to deferred payment, such as preventing advances; monetization of the trust fund; requiring equal </a:t>
            </a:r>
            <a:r>
              <a:rPr lang="en-US" sz="2400" dirty="0" smtClean="0">
                <a:solidFill>
                  <a:srgbClr val="00703C"/>
                </a:solidFill>
              </a:rPr>
              <a:t>shares; etc.</a:t>
            </a:r>
          </a:p>
          <a:p>
            <a:pPr marL="800100" lvl="1" indent="-342900" algn="l">
              <a:buFont typeface="Wingdings" panose="05000000000000000000" pitchFamily="2" charset="2"/>
              <a:buChar char="ü"/>
            </a:pPr>
            <a:r>
              <a:rPr lang="en-US" sz="2400" dirty="0">
                <a:solidFill>
                  <a:srgbClr val="00703C"/>
                </a:solidFill>
              </a:rPr>
              <a:t>a</a:t>
            </a:r>
            <a:r>
              <a:rPr lang="en-US" sz="2400" dirty="0" smtClean="0">
                <a:solidFill>
                  <a:srgbClr val="00703C"/>
                </a:solidFill>
              </a:rPr>
              <a:t>cademic </a:t>
            </a:r>
            <a:r>
              <a:rPr lang="en-US" sz="2400" dirty="0">
                <a:solidFill>
                  <a:srgbClr val="00703C"/>
                </a:solidFill>
              </a:rPr>
              <a:t>eligibility requirements</a:t>
            </a:r>
          </a:p>
          <a:p>
            <a:pPr marL="800100" lvl="1" indent="-342900" algn="l">
              <a:buFont typeface="Wingdings" panose="05000000000000000000" pitchFamily="2" charset="2"/>
              <a:buChar char="ü"/>
            </a:pPr>
            <a:r>
              <a:rPr lang="en-US" sz="2400" dirty="0">
                <a:solidFill>
                  <a:srgbClr val="00703C"/>
                </a:solidFill>
              </a:rPr>
              <a:t>rules about practice hours</a:t>
            </a:r>
          </a:p>
          <a:p>
            <a:pPr marL="800100" lvl="1" indent="-342900" algn="l">
              <a:buFont typeface="Wingdings" panose="05000000000000000000" pitchFamily="2" charset="2"/>
              <a:buChar char="ü"/>
            </a:pPr>
            <a:r>
              <a:rPr lang="en-US" sz="2400" dirty="0">
                <a:solidFill>
                  <a:srgbClr val="00703C"/>
                </a:solidFill>
              </a:rPr>
              <a:t>transfer rules</a:t>
            </a:r>
          </a:p>
          <a:p>
            <a:pPr lvl="0" algn="just"/>
            <a:endParaRPr lang="en-US" sz="2400" dirty="0" smtClean="0"/>
          </a:p>
        </p:txBody>
      </p:sp>
      <p:sp>
        <p:nvSpPr>
          <p:cNvPr id="4" name="Rectangle 3"/>
          <p:cNvSpPr/>
          <p:nvPr/>
        </p:nvSpPr>
        <p:spPr>
          <a:xfrm>
            <a:off x="533400" y="457200"/>
            <a:ext cx="8001000" cy="769441"/>
          </a:xfrm>
          <a:prstGeom prst="rect">
            <a:avLst/>
          </a:prstGeom>
        </p:spPr>
        <p:txBody>
          <a:bodyPr wrap="square">
            <a:spAutoFit/>
          </a:bodyPr>
          <a:lstStyle/>
          <a:p>
            <a:r>
              <a:rPr lang="en-US" sz="4400" dirty="0" smtClean="0">
                <a:solidFill>
                  <a:srgbClr val="00703C"/>
                </a:solidFill>
              </a:rPr>
              <a:t>O’Bannon Case (cont.)</a:t>
            </a:r>
            <a:endParaRPr lang="en-US" sz="4400" dirty="0">
              <a:solidFill>
                <a:srgbClr val="00703C"/>
              </a:solidFill>
            </a:endParaRPr>
          </a:p>
        </p:txBody>
      </p:sp>
    </p:spTree>
    <p:extLst>
      <p:ext uri="{BB962C8B-B14F-4D97-AF65-F5344CB8AC3E}">
        <p14:creationId xmlns:p14="http://schemas.microsoft.com/office/powerpoint/2010/main" val="353978962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590800"/>
            <a:ext cx="7502912" cy="3506130"/>
          </a:xfrm>
        </p:spPr>
        <p:txBody>
          <a:bodyPr/>
          <a:lstStyle/>
          <a:p>
            <a:pPr marL="234950" lvl="2" indent="-231775" algn="l">
              <a:buFont typeface="Arial" panose="020B0604020202020204" pitchFamily="34" charset="0"/>
              <a:buChar char="•"/>
            </a:pPr>
            <a:r>
              <a:rPr lang="en-US" sz="2800" dirty="0" smtClean="0">
                <a:solidFill>
                  <a:srgbClr val="00703C"/>
                </a:solidFill>
              </a:rPr>
              <a:t>When the student-athlete leaves school.</a:t>
            </a:r>
            <a:endParaRPr lang="en-US" dirty="0" smtClean="0">
              <a:solidFill>
                <a:srgbClr val="00703C"/>
              </a:solidFill>
            </a:endParaRPr>
          </a:p>
          <a:p>
            <a:pPr lvl="7" algn="l"/>
            <a:r>
              <a:rPr lang="en-US" sz="2800" dirty="0" smtClean="0">
                <a:solidFill>
                  <a:srgbClr val="00703C"/>
                </a:solidFill>
              </a:rPr>
              <a:t>OR</a:t>
            </a:r>
            <a:endParaRPr lang="en-US" dirty="0">
              <a:solidFill>
                <a:srgbClr val="00703C"/>
              </a:solidFill>
            </a:endParaRPr>
          </a:p>
          <a:p>
            <a:pPr marL="236538" lvl="2" indent="-236538" algn="l">
              <a:buFont typeface="Arial" panose="020B0604020202020204" pitchFamily="34" charset="0"/>
              <a:buChar char="•"/>
            </a:pPr>
            <a:r>
              <a:rPr lang="en-US" sz="2800" dirty="0" smtClean="0">
                <a:solidFill>
                  <a:srgbClr val="00703C"/>
                </a:solidFill>
              </a:rPr>
              <a:t>When the student-athlete leaves </a:t>
            </a:r>
            <a:r>
              <a:rPr lang="en-US" sz="2800" dirty="0">
                <a:solidFill>
                  <a:srgbClr val="00703C"/>
                </a:solidFill>
              </a:rPr>
              <a:t>school or </a:t>
            </a:r>
            <a:r>
              <a:rPr lang="en-US" sz="2800" dirty="0" smtClean="0">
                <a:solidFill>
                  <a:srgbClr val="00703C"/>
                </a:solidFill>
              </a:rPr>
              <a:t>becomes </a:t>
            </a:r>
            <a:r>
              <a:rPr lang="en-US" sz="2800" dirty="0">
                <a:solidFill>
                  <a:srgbClr val="00703C"/>
                </a:solidFill>
              </a:rPr>
              <a:t>ineligible to play, whichever comes </a:t>
            </a:r>
            <a:r>
              <a:rPr lang="en-US" sz="2800" dirty="0" smtClean="0">
                <a:solidFill>
                  <a:srgbClr val="00703C"/>
                </a:solidFill>
              </a:rPr>
              <a:t>first.</a:t>
            </a:r>
            <a:endParaRPr lang="en-US" sz="2800" dirty="0">
              <a:solidFill>
                <a:srgbClr val="00703C"/>
              </a:solidFill>
            </a:endParaRPr>
          </a:p>
        </p:txBody>
      </p:sp>
      <p:sp>
        <p:nvSpPr>
          <p:cNvPr id="4" name="Title 1"/>
          <p:cNvSpPr txBox="1">
            <a:spLocks/>
          </p:cNvSpPr>
          <p:nvPr/>
        </p:nvSpPr>
        <p:spPr>
          <a:xfrm>
            <a:off x="619432" y="1600200"/>
            <a:ext cx="8448368" cy="1600200"/>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baseline="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sz="3500" i="1" spc="-160" dirty="0" smtClean="0">
                <a:solidFill>
                  <a:srgbClr val="00703C"/>
                </a:solidFill>
                <a:effectLst/>
                <a:latin typeface="+mn-lt"/>
              </a:rPr>
              <a:t>When may the student-athlete collect the money?</a:t>
            </a:r>
            <a:endParaRPr lang="en-US" sz="3500" i="1" spc="-160" dirty="0">
              <a:solidFill>
                <a:srgbClr val="00703C"/>
              </a:solidFill>
              <a:effectLst/>
              <a:latin typeface="+mn-lt"/>
            </a:endParaRPr>
          </a:p>
        </p:txBody>
      </p:sp>
      <p:sp>
        <p:nvSpPr>
          <p:cNvPr id="5" name="Rectangle 4"/>
          <p:cNvSpPr/>
          <p:nvPr/>
        </p:nvSpPr>
        <p:spPr>
          <a:xfrm>
            <a:off x="533400" y="457200"/>
            <a:ext cx="8001000" cy="769441"/>
          </a:xfrm>
          <a:prstGeom prst="rect">
            <a:avLst/>
          </a:prstGeom>
        </p:spPr>
        <p:txBody>
          <a:bodyPr wrap="square">
            <a:spAutoFit/>
          </a:bodyPr>
          <a:lstStyle/>
          <a:p>
            <a:r>
              <a:rPr lang="en-US" sz="4400" dirty="0" smtClean="0">
                <a:solidFill>
                  <a:srgbClr val="00703C"/>
                </a:solidFill>
              </a:rPr>
              <a:t>O’Bannon Case (cont.)</a:t>
            </a:r>
            <a:endParaRPr lang="en-US" sz="4400" dirty="0">
              <a:solidFill>
                <a:srgbClr val="00703C"/>
              </a:solidFill>
            </a:endParaRPr>
          </a:p>
        </p:txBody>
      </p:sp>
    </p:spTree>
    <p:extLst>
      <p:ext uri="{BB962C8B-B14F-4D97-AF65-F5344CB8AC3E}">
        <p14:creationId xmlns:p14="http://schemas.microsoft.com/office/powerpoint/2010/main" val="220471476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457200" y="1600200"/>
            <a:ext cx="7543800" cy="609600"/>
          </a:xfrm>
        </p:spPr>
        <p:txBody>
          <a:bodyPr/>
          <a:lstStyle/>
          <a:p>
            <a:pPr algn="l">
              <a:lnSpc>
                <a:spcPct val="100000"/>
              </a:lnSpc>
            </a:pPr>
            <a:r>
              <a:rPr lang="en-US" sz="3600" i="1" dirty="0" smtClean="0">
                <a:latin typeface="+mn-lt"/>
              </a:rPr>
              <a:t>What are the Title IX implications?</a:t>
            </a:r>
            <a:endParaRPr lang="en-US" sz="3600" i="1" dirty="0">
              <a:latin typeface="+mn-lt"/>
            </a:endParaRPr>
          </a:p>
        </p:txBody>
      </p:sp>
      <p:sp>
        <p:nvSpPr>
          <p:cNvPr id="3" name="Subtitle 2"/>
          <p:cNvSpPr>
            <a:spLocks noGrp="1"/>
          </p:cNvSpPr>
          <p:nvPr>
            <p:ph type="subTitle" idx="1"/>
          </p:nvPr>
        </p:nvSpPr>
        <p:spPr>
          <a:xfrm>
            <a:off x="0" y="2438400"/>
            <a:ext cx="8534400" cy="3543300"/>
          </a:xfrm>
        </p:spPr>
        <p:txBody>
          <a:bodyPr/>
          <a:lstStyle/>
          <a:p>
            <a:pPr lvl="1" algn="l"/>
            <a:r>
              <a:rPr lang="en-US" sz="2400" dirty="0" smtClean="0">
                <a:solidFill>
                  <a:srgbClr val="00703C"/>
                </a:solidFill>
              </a:rPr>
              <a:t>If </a:t>
            </a:r>
            <a:r>
              <a:rPr lang="en-US" sz="2400" dirty="0">
                <a:solidFill>
                  <a:srgbClr val="00703C"/>
                </a:solidFill>
              </a:rPr>
              <a:t>there is an increase in the amounts paid to male athletes in certain sports (such as basketball and football) and those payments are included in the Title IX formula, the school will have to</a:t>
            </a:r>
            <a:r>
              <a:rPr lang="en-US" sz="2400" dirty="0" smtClean="0">
                <a:solidFill>
                  <a:srgbClr val="00703C"/>
                </a:solidFill>
              </a:rPr>
              <a:t>:</a:t>
            </a:r>
            <a:endParaRPr lang="en-US" sz="2400" dirty="0">
              <a:solidFill>
                <a:srgbClr val="00703C"/>
              </a:solidFill>
            </a:endParaRPr>
          </a:p>
          <a:p>
            <a:pPr marL="1260475" lvl="3" indent="-457200" algn="l">
              <a:buAutoNum type="arabicParenBoth"/>
            </a:pPr>
            <a:r>
              <a:rPr lang="en-US" sz="2400" dirty="0" smtClean="0">
                <a:solidFill>
                  <a:srgbClr val="00703C"/>
                </a:solidFill>
              </a:rPr>
              <a:t>increase funding for female athletes, </a:t>
            </a:r>
            <a:r>
              <a:rPr lang="en-US" sz="2400" dirty="0">
                <a:solidFill>
                  <a:srgbClr val="00703C"/>
                </a:solidFill>
              </a:rPr>
              <a:t>or </a:t>
            </a:r>
          </a:p>
          <a:p>
            <a:pPr marL="1260475" lvl="3" indent="-457200" algn="l"/>
            <a:r>
              <a:rPr lang="en-US" sz="2400" dirty="0">
                <a:solidFill>
                  <a:srgbClr val="00703C"/>
                </a:solidFill>
              </a:rPr>
              <a:t>(</a:t>
            </a:r>
            <a:r>
              <a:rPr lang="en-US" sz="2400" dirty="0" smtClean="0">
                <a:solidFill>
                  <a:srgbClr val="00703C"/>
                </a:solidFill>
              </a:rPr>
              <a:t>2)	decrease funding (e.g. </a:t>
            </a:r>
            <a:r>
              <a:rPr lang="en-US" sz="2400" dirty="0">
                <a:solidFill>
                  <a:srgbClr val="00703C"/>
                </a:solidFill>
              </a:rPr>
              <a:t>scholarships) to male athletes in sports other than football or basketball.</a:t>
            </a:r>
          </a:p>
        </p:txBody>
      </p:sp>
      <p:sp>
        <p:nvSpPr>
          <p:cNvPr id="4" name="Rectangle 3"/>
          <p:cNvSpPr/>
          <p:nvPr/>
        </p:nvSpPr>
        <p:spPr>
          <a:xfrm>
            <a:off x="457200" y="533400"/>
            <a:ext cx="8001000" cy="769441"/>
          </a:xfrm>
          <a:prstGeom prst="rect">
            <a:avLst/>
          </a:prstGeom>
        </p:spPr>
        <p:txBody>
          <a:bodyPr wrap="square">
            <a:spAutoFit/>
          </a:bodyPr>
          <a:lstStyle/>
          <a:p>
            <a:r>
              <a:rPr lang="en-US" sz="4400" dirty="0" smtClean="0">
                <a:solidFill>
                  <a:srgbClr val="00703C"/>
                </a:solidFill>
              </a:rPr>
              <a:t>O’Bannon Case (cont.)</a:t>
            </a:r>
            <a:endParaRPr lang="en-US" sz="4400" dirty="0">
              <a:solidFill>
                <a:srgbClr val="00703C"/>
              </a:solidFill>
            </a:endParaRPr>
          </a:p>
        </p:txBody>
      </p:sp>
    </p:spTree>
    <p:extLst>
      <p:ext uri="{BB962C8B-B14F-4D97-AF65-F5344CB8AC3E}">
        <p14:creationId xmlns:p14="http://schemas.microsoft.com/office/powerpoint/2010/main" val="273865675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9600"/>
            <a:ext cx="8686800" cy="762000"/>
          </a:xfrm>
        </p:spPr>
        <p:txBody>
          <a:bodyPr/>
          <a:lstStyle/>
          <a:p>
            <a:pPr lvl="0">
              <a:lnSpc>
                <a:spcPct val="100000"/>
              </a:lnSpc>
            </a:pPr>
            <a:r>
              <a:rPr lang="en-US" sz="4000" dirty="0" smtClean="0">
                <a:solidFill>
                  <a:srgbClr val="00703C"/>
                </a:solidFill>
              </a:rPr>
              <a:t>O’Bannon </a:t>
            </a:r>
            <a:r>
              <a:rPr lang="en-US" sz="4000" dirty="0">
                <a:solidFill>
                  <a:srgbClr val="00703C"/>
                </a:solidFill>
              </a:rPr>
              <a:t>Case (</a:t>
            </a:r>
            <a:r>
              <a:rPr lang="en-US" sz="4000" dirty="0" smtClean="0">
                <a:solidFill>
                  <a:srgbClr val="00703C"/>
                </a:solidFill>
              </a:rPr>
              <a:t>cont.)</a:t>
            </a:r>
          </a:p>
        </p:txBody>
      </p:sp>
      <p:sp>
        <p:nvSpPr>
          <p:cNvPr id="2" name="TextBox 1"/>
          <p:cNvSpPr txBox="1"/>
          <p:nvPr/>
        </p:nvSpPr>
        <p:spPr>
          <a:xfrm>
            <a:off x="990600" y="2057400"/>
            <a:ext cx="7543800" cy="800219"/>
          </a:xfrm>
          <a:prstGeom prst="rect">
            <a:avLst/>
          </a:prstGeom>
          <a:noFill/>
        </p:spPr>
        <p:txBody>
          <a:bodyPr wrap="square" rtlCol="0">
            <a:spAutoFit/>
          </a:bodyPr>
          <a:lstStyle/>
          <a:p>
            <a:pPr marL="0" lvl="2"/>
            <a:r>
              <a:rPr lang="en-US" sz="2800" dirty="0">
                <a:solidFill>
                  <a:srgbClr val="00703C"/>
                </a:solidFill>
              </a:rPr>
              <a:t>The NCAA appealed the ruling on August 21, 2014.</a:t>
            </a:r>
          </a:p>
          <a:p>
            <a:endParaRPr lang="en-US" dirty="0"/>
          </a:p>
        </p:txBody>
      </p:sp>
    </p:spTree>
    <p:extLst>
      <p:ext uri="{BB962C8B-B14F-4D97-AF65-F5344CB8AC3E}">
        <p14:creationId xmlns:p14="http://schemas.microsoft.com/office/powerpoint/2010/main" val="137048879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01444" y="488795"/>
            <a:ext cx="7294756" cy="1447799"/>
          </a:xfrm>
        </p:spPr>
        <p:txBody>
          <a:bodyPr/>
          <a:lstStyle/>
          <a:p>
            <a:pPr algn="l"/>
            <a:r>
              <a:rPr lang="en-US" sz="4400" dirty="0" smtClean="0">
                <a:latin typeface="+mn-lt"/>
              </a:rPr>
              <a:t>Other Cases Naming </a:t>
            </a:r>
            <a:br>
              <a:rPr lang="en-US" sz="4400" dirty="0" smtClean="0">
                <a:latin typeface="+mn-lt"/>
              </a:rPr>
            </a:br>
            <a:r>
              <a:rPr lang="en-US" sz="4400" dirty="0" smtClean="0">
                <a:latin typeface="+mn-lt"/>
              </a:rPr>
              <a:t>Conference as Defendants</a:t>
            </a:r>
            <a:endParaRPr lang="en-US" sz="4400" dirty="0">
              <a:latin typeface="+mn-lt"/>
            </a:endParaRPr>
          </a:p>
        </p:txBody>
      </p:sp>
      <p:sp>
        <p:nvSpPr>
          <p:cNvPr id="3" name="Subtitle 2"/>
          <p:cNvSpPr>
            <a:spLocks noGrp="1"/>
          </p:cNvSpPr>
          <p:nvPr>
            <p:ph type="subTitle" idx="1"/>
          </p:nvPr>
        </p:nvSpPr>
        <p:spPr>
          <a:xfrm>
            <a:off x="423746" y="1949604"/>
            <a:ext cx="8034454" cy="4222596"/>
          </a:xfrm>
        </p:spPr>
        <p:txBody>
          <a:bodyPr/>
          <a:lstStyle/>
          <a:p>
            <a:pPr marL="234950" indent="-234950">
              <a:buFont typeface="Arial" panose="020B0604020202020204" pitchFamily="34" charset="0"/>
              <a:buChar char="•"/>
            </a:pPr>
            <a:r>
              <a:rPr lang="en-US" sz="2400" dirty="0" smtClean="0">
                <a:solidFill>
                  <a:srgbClr val="00703C"/>
                </a:solidFill>
              </a:rPr>
              <a:t>Beginning in March 2013, a series of antitrust cases were filed against the NCAA and several conferences. </a:t>
            </a:r>
          </a:p>
          <a:p>
            <a:pPr marL="234950" indent="-234950">
              <a:buFont typeface="Arial" panose="020B0604020202020204" pitchFamily="34" charset="0"/>
              <a:buChar char="•"/>
            </a:pPr>
            <a:endParaRPr lang="en-US" sz="2400" dirty="0">
              <a:solidFill>
                <a:srgbClr val="00703C"/>
              </a:solidFill>
            </a:endParaRPr>
          </a:p>
          <a:p>
            <a:pPr marL="234950" indent="-234950">
              <a:buFont typeface="Arial" panose="020B0604020202020204" pitchFamily="34" charset="0"/>
              <a:buChar char="•"/>
            </a:pPr>
            <a:r>
              <a:rPr lang="en-US" sz="2400" dirty="0" smtClean="0">
                <a:solidFill>
                  <a:srgbClr val="00703C"/>
                </a:solidFill>
              </a:rPr>
              <a:t>The </a:t>
            </a:r>
            <a:r>
              <a:rPr lang="en-US" sz="2400" dirty="0">
                <a:solidFill>
                  <a:srgbClr val="00703C"/>
                </a:solidFill>
              </a:rPr>
              <a:t>antitrust class actions all seek to </a:t>
            </a:r>
            <a:r>
              <a:rPr lang="en-US" sz="2400" b="1" i="1" dirty="0">
                <a:solidFill>
                  <a:srgbClr val="00703C"/>
                </a:solidFill>
              </a:rPr>
              <a:t>enjoin the NCAA’s bylaws that prohibit compensation of </a:t>
            </a:r>
            <a:r>
              <a:rPr lang="en-US" sz="2400" b="1" i="1" dirty="0" smtClean="0">
                <a:solidFill>
                  <a:srgbClr val="00703C"/>
                </a:solidFill>
              </a:rPr>
              <a:t>student-athletes</a:t>
            </a:r>
            <a:r>
              <a:rPr lang="en-US" sz="2400" dirty="0">
                <a:solidFill>
                  <a:srgbClr val="00703C"/>
                </a:solidFill>
              </a:rPr>
              <a:t>. </a:t>
            </a:r>
          </a:p>
          <a:p>
            <a:pPr marL="234950" indent="-234950">
              <a:buFont typeface="Arial" panose="020B0604020202020204" pitchFamily="34" charset="0"/>
              <a:buChar char="•"/>
            </a:pPr>
            <a:endParaRPr lang="en-US" sz="2400" dirty="0">
              <a:solidFill>
                <a:srgbClr val="00703C"/>
              </a:solidFill>
            </a:endParaRPr>
          </a:p>
          <a:p>
            <a:pPr marL="234950" indent="-234950">
              <a:buFont typeface="Arial" panose="020B0604020202020204" pitchFamily="34" charset="0"/>
              <a:buChar char="•"/>
            </a:pPr>
            <a:r>
              <a:rPr lang="en-US" sz="2400" dirty="0">
                <a:solidFill>
                  <a:srgbClr val="00703C"/>
                </a:solidFill>
              </a:rPr>
              <a:t>Implications go far beyond the O’Bannon case.</a:t>
            </a:r>
          </a:p>
          <a:p>
            <a:pPr marL="234950" indent="-234950">
              <a:buFont typeface="Arial" panose="020B0604020202020204" pitchFamily="34" charset="0"/>
              <a:buChar char="•"/>
            </a:pPr>
            <a:endParaRPr lang="en-US" sz="2400" dirty="0">
              <a:solidFill>
                <a:srgbClr val="00703C"/>
              </a:solidFill>
            </a:endParaRPr>
          </a:p>
          <a:p>
            <a:pPr marL="234950" indent="-234950">
              <a:buFont typeface="Arial" panose="020B0604020202020204" pitchFamily="34" charset="0"/>
              <a:buChar char="•"/>
            </a:pPr>
            <a:endParaRPr lang="en-US" sz="2400" dirty="0">
              <a:solidFill>
                <a:srgbClr val="00703C"/>
              </a:solidFill>
            </a:endParaRPr>
          </a:p>
          <a:p>
            <a:pPr marL="1257263" lvl="2" indent="-342900">
              <a:buFont typeface="Arial" panose="020B0604020202020204" pitchFamily="34" charset="0"/>
              <a:buChar char="•"/>
            </a:pPr>
            <a:endParaRPr lang="en-US" sz="2000" dirty="0"/>
          </a:p>
          <a:p>
            <a:pPr marL="1257263" lvl="2" indent="-342900">
              <a:buFont typeface="Arial" panose="020B0604020202020204" pitchFamily="34" charset="0"/>
              <a:buChar char="•"/>
            </a:pPr>
            <a:endParaRPr lang="en-US" sz="2000" dirty="0" smtClean="0"/>
          </a:p>
          <a:p>
            <a:pPr marL="1257263" lvl="2" indent="-342900">
              <a:buFont typeface="Arial" panose="020B0604020202020204" pitchFamily="34" charset="0"/>
              <a:buChar char="•"/>
            </a:pPr>
            <a:endParaRPr lang="en-US" sz="2000" dirty="0"/>
          </a:p>
          <a:p>
            <a:pPr lvl="2"/>
            <a:endParaRPr lang="en-US" sz="2000" dirty="0" smtClean="0"/>
          </a:p>
          <a:p>
            <a:pPr lvl="2"/>
            <a:endParaRPr lang="en-US" sz="2000" dirty="0" smtClean="0"/>
          </a:p>
          <a:p>
            <a:pPr lvl="0"/>
            <a:endParaRPr lang="en-US" sz="2000" dirty="0"/>
          </a:p>
        </p:txBody>
      </p:sp>
    </p:spTree>
    <p:extLst>
      <p:ext uri="{BB962C8B-B14F-4D97-AF65-F5344CB8AC3E}">
        <p14:creationId xmlns:p14="http://schemas.microsoft.com/office/powerpoint/2010/main" val="1462591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40089" y="419100"/>
            <a:ext cx="8107363" cy="838199"/>
          </a:xfrm>
        </p:spPr>
        <p:txBody>
          <a:bodyPr/>
          <a:lstStyle/>
          <a:p>
            <a:pPr algn="l"/>
            <a:r>
              <a:rPr lang="en-US" sz="4400" dirty="0" smtClean="0">
                <a:latin typeface="+mn-lt"/>
              </a:rPr>
              <a:t>NCAA Concussion Litigation</a:t>
            </a:r>
            <a:endParaRPr lang="en-US" sz="4400" dirty="0">
              <a:latin typeface="+mn-lt"/>
            </a:endParaRPr>
          </a:p>
        </p:txBody>
      </p:sp>
      <p:sp>
        <p:nvSpPr>
          <p:cNvPr id="3" name="Subtitle 2"/>
          <p:cNvSpPr>
            <a:spLocks noGrp="1"/>
          </p:cNvSpPr>
          <p:nvPr>
            <p:ph type="subTitle" idx="1"/>
          </p:nvPr>
        </p:nvSpPr>
        <p:spPr>
          <a:xfrm>
            <a:off x="569826" y="1371600"/>
            <a:ext cx="8077626" cy="6324600"/>
          </a:xfrm>
        </p:spPr>
        <p:txBody>
          <a:bodyPr/>
          <a:lstStyle/>
          <a:p>
            <a:pPr marL="234950" indent="-234950">
              <a:buFont typeface="Arial" panose="020B0604020202020204" pitchFamily="34" charset="0"/>
              <a:buChar char="•"/>
            </a:pPr>
            <a:r>
              <a:rPr lang="en-US" sz="2400" i="1" dirty="0" smtClean="0">
                <a:solidFill>
                  <a:srgbClr val="00703C"/>
                </a:solidFill>
              </a:rPr>
              <a:t>Arrington </a:t>
            </a:r>
            <a:r>
              <a:rPr lang="en-US" sz="2400" i="1" dirty="0">
                <a:solidFill>
                  <a:srgbClr val="00703C"/>
                </a:solidFill>
              </a:rPr>
              <a:t>et al v. </a:t>
            </a:r>
            <a:r>
              <a:rPr lang="en-US" sz="2400" i="1" dirty="0" smtClean="0">
                <a:solidFill>
                  <a:srgbClr val="00703C"/>
                </a:solidFill>
              </a:rPr>
              <a:t>NCAA</a:t>
            </a:r>
            <a:r>
              <a:rPr lang="en-US" sz="2400" dirty="0" smtClean="0">
                <a:solidFill>
                  <a:srgbClr val="00703C"/>
                </a:solidFill>
              </a:rPr>
              <a:t>, was filed in 2011</a:t>
            </a:r>
            <a:r>
              <a:rPr lang="en-US" sz="2400" dirty="0">
                <a:solidFill>
                  <a:srgbClr val="00703C"/>
                </a:solidFill>
              </a:rPr>
              <a:t>. In January 2014, multiple concussion cases against the NCAA were consolidated with the </a:t>
            </a:r>
            <a:r>
              <a:rPr lang="en-US" sz="2400" i="1" dirty="0">
                <a:solidFill>
                  <a:srgbClr val="00703C"/>
                </a:solidFill>
              </a:rPr>
              <a:t>Arrington</a:t>
            </a:r>
            <a:r>
              <a:rPr lang="en-US" sz="2400" dirty="0">
                <a:solidFill>
                  <a:srgbClr val="00703C"/>
                </a:solidFill>
              </a:rPr>
              <a:t> case. </a:t>
            </a:r>
          </a:p>
          <a:p>
            <a:pPr marL="234950" indent="-234950"/>
            <a:r>
              <a:rPr lang="en-US" sz="2400" dirty="0">
                <a:solidFill>
                  <a:srgbClr val="00703C"/>
                </a:solidFill>
              </a:rPr>
              <a:t> </a:t>
            </a:r>
          </a:p>
          <a:p>
            <a:pPr marL="234950" indent="-234950">
              <a:buFont typeface="Arial" panose="020B0604020202020204" pitchFamily="34" charset="0"/>
              <a:buChar char="•"/>
            </a:pPr>
            <a:r>
              <a:rPr lang="en-US" sz="2400" dirty="0">
                <a:solidFill>
                  <a:srgbClr val="00703C"/>
                </a:solidFill>
              </a:rPr>
              <a:t>A proposed settlement is </a:t>
            </a:r>
            <a:r>
              <a:rPr lang="en-US" sz="2400" dirty="0" smtClean="0">
                <a:solidFill>
                  <a:srgbClr val="00703C"/>
                </a:solidFill>
              </a:rPr>
              <a:t>pending:</a:t>
            </a:r>
          </a:p>
          <a:p>
            <a:pPr marL="742932" lvl="1" indent="-285750" algn="l">
              <a:buFont typeface="Wingdings" panose="05000000000000000000" pitchFamily="2" charset="2"/>
              <a:buChar char="ü"/>
            </a:pPr>
            <a:r>
              <a:rPr lang="en-US" sz="2400" dirty="0" smtClean="0">
                <a:solidFill>
                  <a:srgbClr val="00703C"/>
                </a:solidFill>
              </a:rPr>
              <a:t>NCAA to provide </a:t>
            </a:r>
            <a:r>
              <a:rPr lang="en-US" sz="2400" dirty="0">
                <a:solidFill>
                  <a:srgbClr val="00703C"/>
                </a:solidFill>
              </a:rPr>
              <a:t>$70 million for concussion </a:t>
            </a:r>
            <a:r>
              <a:rPr lang="en-US" sz="2400" dirty="0" smtClean="0">
                <a:solidFill>
                  <a:srgbClr val="00703C"/>
                </a:solidFill>
              </a:rPr>
              <a:t>testing and diagnosis </a:t>
            </a:r>
            <a:r>
              <a:rPr lang="en-US" sz="2400" dirty="0">
                <a:solidFill>
                  <a:srgbClr val="00703C"/>
                </a:solidFill>
              </a:rPr>
              <a:t>of current </a:t>
            </a:r>
            <a:r>
              <a:rPr lang="en-US" sz="2400" dirty="0" smtClean="0">
                <a:solidFill>
                  <a:srgbClr val="00703C"/>
                </a:solidFill>
              </a:rPr>
              <a:t>and former student-athletes.</a:t>
            </a:r>
            <a:endParaRPr lang="en-US" sz="2400" dirty="0">
              <a:solidFill>
                <a:srgbClr val="00703C"/>
              </a:solidFill>
            </a:endParaRPr>
          </a:p>
          <a:p>
            <a:pPr marL="742932" lvl="1" indent="-285750" algn="l">
              <a:buFont typeface="Wingdings" panose="05000000000000000000" pitchFamily="2" charset="2"/>
              <a:buChar char="ü"/>
            </a:pPr>
            <a:r>
              <a:rPr lang="en-US" sz="2400" dirty="0" smtClean="0">
                <a:solidFill>
                  <a:srgbClr val="00703C"/>
                </a:solidFill>
              </a:rPr>
              <a:t>Also </a:t>
            </a:r>
            <a:r>
              <a:rPr lang="en-US" sz="2400" dirty="0">
                <a:solidFill>
                  <a:srgbClr val="00703C"/>
                </a:solidFill>
              </a:rPr>
              <a:t>includes educational initiatives and $5 million in concussion </a:t>
            </a:r>
            <a:r>
              <a:rPr lang="en-US" sz="2400" dirty="0" smtClean="0">
                <a:solidFill>
                  <a:srgbClr val="00703C"/>
                </a:solidFill>
              </a:rPr>
              <a:t>research</a:t>
            </a:r>
            <a:r>
              <a:rPr lang="en-US" sz="2400" dirty="0">
                <a:solidFill>
                  <a:srgbClr val="00703C"/>
                </a:solidFill>
              </a:rPr>
              <a:t>.</a:t>
            </a:r>
          </a:p>
          <a:p>
            <a:endParaRPr lang="en-US" sz="2400" dirty="0">
              <a:solidFill>
                <a:srgbClr val="00703C"/>
              </a:solidFill>
            </a:endParaRPr>
          </a:p>
          <a:p>
            <a:pPr marL="234950" indent="-234950">
              <a:buFont typeface="Arial" panose="020B0604020202020204" pitchFamily="34" charset="0"/>
              <a:buChar char="•"/>
            </a:pPr>
            <a:r>
              <a:rPr lang="en-US" sz="2400" dirty="0">
                <a:solidFill>
                  <a:srgbClr val="00703C"/>
                </a:solidFill>
              </a:rPr>
              <a:t>The </a:t>
            </a:r>
            <a:r>
              <a:rPr lang="en-US" sz="2400" dirty="0" smtClean="0">
                <a:solidFill>
                  <a:srgbClr val="00703C"/>
                </a:solidFill>
              </a:rPr>
              <a:t>settlement </a:t>
            </a:r>
            <a:r>
              <a:rPr lang="en-US" sz="2400" dirty="0">
                <a:solidFill>
                  <a:srgbClr val="00703C"/>
                </a:solidFill>
              </a:rPr>
              <a:t>is under review by Judge John Lee of the United States District Court for the Northern District of Illinois.</a:t>
            </a:r>
          </a:p>
          <a:p>
            <a:pPr marL="1257263" lvl="2" indent="-342900">
              <a:buFont typeface="Arial" panose="020B0604020202020204" pitchFamily="34" charset="0"/>
              <a:buChar char="•"/>
            </a:pPr>
            <a:endParaRPr lang="en-US" sz="2200" dirty="0">
              <a:solidFill>
                <a:srgbClr val="00703C"/>
              </a:solidFill>
            </a:endParaRPr>
          </a:p>
          <a:p>
            <a:pPr lvl="2"/>
            <a:endParaRPr lang="en-US" sz="2000" dirty="0" smtClean="0"/>
          </a:p>
          <a:p>
            <a:pPr lvl="2"/>
            <a:endParaRPr lang="en-US" sz="2000" dirty="0" smtClean="0"/>
          </a:p>
          <a:p>
            <a:pPr lvl="0"/>
            <a:endParaRPr lang="en-US" sz="2800" dirty="0"/>
          </a:p>
        </p:txBody>
      </p:sp>
    </p:spTree>
    <p:extLst>
      <p:ext uri="{BB962C8B-B14F-4D97-AF65-F5344CB8AC3E}">
        <p14:creationId xmlns:p14="http://schemas.microsoft.com/office/powerpoint/2010/main" val="272778507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33400" y="609600"/>
            <a:ext cx="8001000" cy="1447800"/>
          </a:xfrm>
        </p:spPr>
        <p:txBody>
          <a:bodyPr/>
          <a:lstStyle/>
          <a:p>
            <a:pPr algn="l">
              <a:lnSpc>
                <a:spcPts val="4300"/>
              </a:lnSpc>
            </a:pPr>
            <a:r>
              <a:rPr lang="en-US" sz="4400" dirty="0" smtClean="0">
                <a:latin typeface="+mn-lt"/>
              </a:rPr>
              <a:t>Northwestern University </a:t>
            </a:r>
            <a:r>
              <a:rPr lang="en-US" sz="3600" i="1" dirty="0" smtClean="0">
                <a:latin typeface="+mn-lt"/>
              </a:rPr>
              <a:t>and the </a:t>
            </a:r>
            <a:r>
              <a:rPr lang="en-US" sz="4400" dirty="0" smtClean="0">
                <a:latin typeface="+mn-lt"/>
              </a:rPr>
              <a:t/>
            </a:r>
            <a:br>
              <a:rPr lang="en-US" sz="4400" dirty="0" smtClean="0">
                <a:latin typeface="+mn-lt"/>
              </a:rPr>
            </a:br>
            <a:r>
              <a:rPr lang="en-US" sz="4400" dirty="0" smtClean="0">
                <a:latin typeface="+mn-lt"/>
              </a:rPr>
              <a:t>National Labor Relations Board</a:t>
            </a:r>
            <a:endParaRPr lang="en-US" sz="4400" dirty="0">
              <a:latin typeface="+mn-lt"/>
            </a:endParaRPr>
          </a:p>
        </p:txBody>
      </p:sp>
      <p:sp>
        <p:nvSpPr>
          <p:cNvPr id="3" name="Subtitle 2"/>
          <p:cNvSpPr>
            <a:spLocks noGrp="1"/>
          </p:cNvSpPr>
          <p:nvPr>
            <p:ph type="subTitle" idx="1"/>
          </p:nvPr>
        </p:nvSpPr>
        <p:spPr>
          <a:xfrm>
            <a:off x="533400" y="2133600"/>
            <a:ext cx="7102929" cy="4267200"/>
          </a:xfrm>
        </p:spPr>
        <p:txBody>
          <a:bodyPr/>
          <a:lstStyle/>
          <a:p>
            <a:pPr marL="234950" indent="-234950">
              <a:lnSpc>
                <a:spcPct val="100000"/>
              </a:lnSpc>
              <a:spcAft>
                <a:spcPts val="600"/>
              </a:spcAft>
              <a:buFont typeface="Arial" panose="020B0604020202020204" pitchFamily="34" charset="0"/>
              <a:buChar char="•"/>
            </a:pPr>
            <a:r>
              <a:rPr lang="en-US" sz="2000" dirty="0" smtClean="0">
                <a:solidFill>
                  <a:srgbClr val="00703C"/>
                </a:solidFill>
              </a:rPr>
              <a:t>In </a:t>
            </a:r>
            <a:r>
              <a:rPr lang="en-US" sz="2000" dirty="0">
                <a:solidFill>
                  <a:srgbClr val="00703C"/>
                </a:solidFill>
              </a:rPr>
              <a:t>March 2014, a regional NLRB office held that football players </a:t>
            </a:r>
            <a:r>
              <a:rPr lang="en-US" sz="2000" dirty="0" smtClean="0">
                <a:solidFill>
                  <a:srgbClr val="00703C"/>
                </a:solidFill>
              </a:rPr>
              <a:t>at </a:t>
            </a:r>
            <a:r>
              <a:rPr lang="en-US" sz="2000" dirty="0">
                <a:solidFill>
                  <a:srgbClr val="00703C"/>
                </a:solidFill>
              </a:rPr>
              <a:t>Northwestern University </a:t>
            </a:r>
            <a:r>
              <a:rPr lang="en-US" sz="2000" dirty="0" smtClean="0">
                <a:solidFill>
                  <a:srgbClr val="00703C"/>
                </a:solidFill>
              </a:rPr>
              <a:t>who received </a:t>
            </a:r>
            <a:r>
              <a:rPr lang="en-US" sz="2000" dirty="0">
                <a:solidFill>
                  <a:srgbClr val="00703C"/>
                </a:solidFill>
              </a:rPr>
              <a:t>grants-in-aid were “employees” under the National Labor Relations Act. </a:t>
            </a:r>
          </a:p>
          <a:p>
            <a:pPr marL="234950" indent="-234950">
              <a:lnSpc>
                <a:spcPct val="100000"/>
              </a:lnSpc>
              <a:spcAft>
                <a:spcPts val="600"/>
              </a:spcAft>
              <a:buFont typeface="Arial" panose="020B0604020202020204" pitchFamily="34" charset="0"/>
              <a:buChar char="•"/>
            </a:pPr>
            <a:r>
              <a:rPr lang="en-US" sz="2000" dirty="0">
                <a:solidFill>
                  <a:srgbClr val="00703C"/>
                </a:solidFill>
              </a:rPr>
              <a:t>Players have voted on whether to unionize; votes </a:t>
            </a:r>
            <a:r>
              <a:rPr lang="en-US" sz="2000" dirty="0" smtClean="0">
                <a:solidFill>
                  <a:srgbClr val="00703C"/>
                </a:solidFill>
              </a:rPr>
              <a:t>are sealed.</a:t>
            </a:r>
            <a:endParaRPr lang="en-US" sz="2000" dirty="0">
              <a:solidFill>
                <a:srgbClr val="00703C"/>
              </a:solidFill>
            </a:endParaRPr>
          </a:p>
          <a:p>
            <a:pPr marL="234950" indent="-234950">
              <a:lnSpc>
                <a:spcPct val="100000"/>
              </a:lnSpc>
              <a:spcAft>
                <a:spcPts val="600"/>
              </a:spcAft>
              <a:buFont typeface="Arial" panose="020B0604020202020204" pitchFamily="34" charset="0"/>
              <a:buChar char="•"/>
            </a:pPr>
            <a:r>
              <a:rPr lang="en-US" sz="2000" dirty="0">
                <a:solidFill>
                  <a:srgbClr val="00703C"/>
                </a:solidFill>
              </a:rPr>
              <a:t>Decision </a:t>
            </a:r>
            <a:r>
              <a:rPr lang="en-US" sz="2000" dirty="0" smtClean="0">
                <a:solidFill>
                  <a:srgbClr val="00703C"/>
                </a:solidFill>
              </a:rPr>
              <a:t>based on </a:t>
            </a:r>
            <a:r>
              <a:rPr lang="en-US" sz="2000" dirty="0">
                <a:solidFill>
                  <a:srgbClr val="00703C"/>
                </a:solidFill>
              </a:rPr>
              <a:t>special rules, time constraints, and revenue generation specific to the grant-in-aid football players</a:t>
            </a:r>
            <a:r>
              <a:rPr lang="en-US" sz="2000" dirty="0" smtClean="0">
                <a:solidFill>
                  <a:srgbClr val="00703C"/>
                </a:solidFill>
              </a:rPr>
              <a:t>.</a:t>
            </a:r>
            <a:endParaRPr lang="en-US" sz="2000" dirty="0">
              <a:solidFill>
                <a:srgbClr val="00703C"/>
              </a:solidFill>
            </a:endParaRPr>
          </a:p>
          <a:p>
            <a:pPr marL="234950" indent="-234950">
              <a:lnSpc>
                <a:spcPct val="100000"/>
              </a:lnSpc>
              <a:spcAft>
                <a:spcPts val="600"/>
              </a:spcAft>
              <a:buFont typeface="Arial" panose="020B0604020202020204" pitchFamily="34" charset="0"/>
              <a:buChar char="•"/>
            </a:pPr>
            <a:r>
              <a:rPr lang="en-US" sz="2000" dirty="0" smtClean="0">
                <a:solidFill>
                  <a:srgbClr val="00703C"/>
                </a:solidFill>
              </a:rPr>
              <a:t>This </a:t>
            </a:r>
            <a:r>
              <a:rPr lang="en-US" sz="2000" dirty="0">
                <a:solidFill>
                  <a:srgbClr val="00703C"/>
                </a:solidFill>
              </a:rPr>
              <a:t>decision is limited to private universities; public universities are governed by state labor laws. </a:t>
            </a:r>
          </a:p>
          <a:p>
            <a:pPr marL="234950" indent="-234950">
              <a:lnSpc>
                <a:spcPct val="100000"/>
              </a:lnSpc>
              <a:spcAft>
                <a:spcPts val="600"/>
              </a:spcAft>
              <a:buFont typeface="Arial" panose="020B0604020202020204" pitchFamily="34" charset="0"/>
              <a:buChar char="•"/>
            </a:pPr>
            <a:r>
              <a:rPr lang="en-US" sz="2000" dirty="0">
                <a:solidFill>
                  <a:srgbClr val="00703C"/>
                </a:solidFill>
              </a:rPr>
              <a:t>In April 2014, Northwestern University filed a petition to the NLRB seeking reversal of </a:t>
            </a:r>
            <a:r>
              <a:rPr lang="en-US" sz="2000" dirty="0" smtClean="0">
                <a:solidFill>
                  <a:srgbClr val="00703C"/>
                </a:solidFill>
              </a:rPr>
              <a:t>the </a:t>
            </a:r>
            <a:r>
              <a:rPr lang="en-US" sz="2000" dirty="0">
                <a:solidFill>
                  <a:srgbClr val="00703C"/>
                </a:solidFill>
              </a:rPr>
              <a:t>decision. </a:t>
            </a:r>
          </a:p>
          <a:p>
            <a:pPr marL="234950" indent="-234950">
              <a:lnSpc>
                <a:spcPct val="100000"/>
              </a:lnSpc>
              <a:spcAft>
                <a:spcPts val="600"/>
              </a:spcAft>
              <a:buFont typeface="Arial" panose="020B0604020202020204" pitchFamily="34" charset="0"/>
              <a:buChar char="•"/>
            </a:pPr>
            <a:r>
              <a:rPr lang="en-US" sz="2000" dirty="0">
                <a:solidFill>
                  <a:srgbClr val="00703C"/>
                </a:solidFill>
              </a:rPr>
              <a:t>The NLRB has granted review and the parties have submitted </a:t>
            </a:r>
            <a:r>
              <a:rPr lang="en-US" sz="2000" dirty="0" smtClean="0">
                <a:solidFill>
                  <a:srgbClr val="00703C"/>
                </a:solidFill>
              </a:rPr>
              <a:t>briefs, </a:t>
            </a:r>
            <a:r>
              <a:rPr lang="en-US" sz="2000" dirty="0">
                <a:solidFill>
                  <a:srgbClr val="00703C"/>
                </a:solidFill>
              </a:rPr>
              <a:t>but no decision has been reached.  </a:t>
            </a:r>
            <a:endParaRPr lang="en-US" sz="2800" dirty="0"/>
          </a:p>
        </p:txBody>
      </p:sp>
    </p:spTree>
    <p:extLst>
      <p:ext uri="{BB962C8B-B14F-4D97-AF65-F5344CB8AC3E}">
        <p14:creationId xmlns:p14="http://schemas.microsoft.com/office/powerpoint/2010/main" val="24527442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algn="ctr"/>
            <a:r>
              <a:rPr lang="en-US" sz="6000" spc="0" dirty="0" smtClean="0">
                <a:solidFill>
                  <a:srgbClr val="00703C"/>
                </a:solidFill>
                <a:effectLst/>
              </a:rPr>
              <a:t>Questions? </a:t>
            </a:r>
            <a:endParaRPr lang="en-US" sz="6000" spc="0" dirty="0">
              <a:solidFill>
                <a:srgbClr val="00703C"/>
              </a:solidFill>
              <a:effectLst/>
            </a:endParaRPr>
          </a:p>
        </p:txBody>
      </p:sp>
    </p:spTree>
    <p:extLst>
      <p:ext uri="{BB962C8B-B14F-4D97-AF65-F5344CB8AC3E}">
        <p14:creationId xmlns:p14="http://schemas.microsoft.com/office/powerpoint/2010/main" val="163982900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12812"/>
          </a:xfrm>
        </p:spPr>
        <p:txBody>
          <a:bodyPr>
            <a:normAutofit/>
          </a:bodyPr>
          <a:lstStyle/>
          <a:p>
            <a:r>
              <a:rPr lang="en-US" sz="4800" dirty="0"/>
              <a:t>New </a:t>
            </a:r>
            <a:r>
              <a:rPr lang="en-US" sz="4800" dirty="0" smtClean="0"/>
              <a:t>Subdivision</a:t>
            </a:r>
            <a:endParaRPr lang="en-US" sz="4800" dirty="0"/>
          </a:p>
        </p:txBody>
      </p:sp>
      <p:sp>
        <p:nvSpPr>
          <p:cNvPr id="3" name="Content Placeholder 2"/>
          <p:cNvSpPr>
            <a:spLocks noGrp="1"/>
          </p:cNvSpPr>
          <p:nvPr>
            <p:ph idx="1"/>
          </p:nvPr>
        </p:nvSpPr>
        <p:spPr>
          <a:xfrm>
            <a:off x="381000" y="1412874"/>
            <a:ext cx="8382000" cy="4454526"/>
          </a:xfrm>
        </p:spPr>
        <p:txBody>
          <a:bodyPr>
            <a:normAutofit lnSpcReduction="10000"/>
          </a:bodyPr>
          <a:lstStyle/>
          <a:p>
            <a:r>
              <a:rPr lang="en-US" sz="4000" dirty="0"/>
              <a:t>AUTONOMOUS GROUP</a:t>
            </a:r>
          </a:p>
          <a:p>
            <a:pPr lvl="1"/>
            <a:r>
              <a:rPr lang="en-US" sz="4000" dirty="0">
                <a:solidFill>
                  <a:srgbClr val="00703C"/>
                </a:solidFill>
              </a:rPr>
              <a:t>“BIG 5”</a:t>
            </a:r>
          </a:p>
          <a:p>
            <a:pPr lvl="2"/>
            <a:r>
              <a:rPr lang="en-US" sz="4000" dirty="0">
                <a:solidFill>
                  <a:srgbClr val="00703C"/>
                </a:solidFill>
              </a:rPr>
              <a:t>ACC, </a:t>
            </a:r>
          </a:p>
          <a:p>
            <a:pPr lvl="2"/>
            <a:r>
              <a:rPr lang="en-US" sz="4000" dirty="0">
                <a:solidFill>
                  <a:srgbClr val="00703C"/>
                </a:solidFill>
              </a:rPr>
              <a:t>Big Ten, </a:t>
            </a:r>
          </a:p>
          <a:p>
            <a:pPr lvl="2"/>
            <a:r>
              <a:rPr lang="en-US" sz="4000" dirty="0">
                <a:solidFill>
                  <a:srgbClr val="00703C"/>
                </a:solidFill>
              </a:rPr>
              <a:t>Big 12, </a:t>
            </a:r>
          </a:p>
          <a:p>
            <a:pPr lvl="2"/>
            <a:r>
              <a:rPr lang="en-US" sz="4000" dirty="0">
                <a:solidFill>
                  <a:srgbClr val="00703C"/>
                </a:solidFill>
              </a:rPr>
              <a:t>PAC-12, </a:t>
            </a:r>
          </a:p>
          <a:p>
            <a:pPr lvl="2"/>
            <a:r>
              <a:rPr lang="en-US" sz="4000" dirty="0">
                <a:solidFill>
                  <a:srgbClr val="00703C"/>
                </a:solidFill>
              </a:rPr>
              <a:t>SEC</a:t>
            </a:r>
          </a:p>
          <a:p>
            <a:endParaRPr lang="en-US" dirty="0"/>
          </a:p>
        </p:txBody>
      </p:sp>
    </p:spTree>
    <p:extLst>
      <p:ext uri="{BB962C8B-B14F-4D97-AF65-F5344CB8AC3E}">
        <p14:creationId xmlns:p14="http://schemas.microsoft.com/office/powerpoint/2010/main" val="168737727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89012"/>
          </a:xfrm>
        </p:spPr>
        <p:txBody>
          <a:bodyPr>
            <a:normAutofit/>
          </a:bodyPr>
          <a:lstStyle/>
          <a:p>
            <a:r>
              <a:rPr lang="en-US" dirty="0"/>
              <a:t>Autonomy over what?</a:t>
            </a:r>
          </a:p>
        </p:txBody>
      </p:sp>
      <p:sp>
        <p:nvSpPr>
          <p:cNvPr id="3" name="Content Placeholder 2"/>
          <p:cNvSpPr>
            <a:spLocks noGrp="1"/>
          </p:cNvSpPr>
          <p:nvPr>
            <p:ph idx="1"/>
          </p:nvPr>
        </p:nvSpPr>
        <p:spPr>
          <a:xfrm>
            <a:off x="381000" y="1600200"/>
            <a:ext cx="8382000" cy="4419600"/>
          </a:xfrm>
        </p:spPr>
        <p:txBody>
          <a:bodyPr>
            <a:normAutofit fontScale="85000" lnSpcReduction="20000"/>
          </a:bodyPr>
          <a:lstStyle/>
          <a:p>
            <a:r>
              <a:rPr lang="en-US" dirty="0"/>
              <a:t>AREAS CAN INCLUDE:</a:t>
            </a:r>
          </a:p>
          <a:p>
            <a:pPr lvl="1"/>
            <a:r>
              <a:rPr lang="en-US" dirty="0">
                <a:solidFill>
                  <a:srgbClr val="00703C"/>
                </a:solidFill>
              </a:rPr>
              <a:t>financial aid; </a:t>
            </a:r>
          </a:p>
          <a:p>
            <a:pPr lvl="1"/>
            <a:r>
              <a:rPr lang="en-US" dirty="0">
                <a:solidFill>
                  <a:srgbClr val="00703C"/>
                </a:solidFill>
              </a:rPr>
              <a:t>meals; </a:t>
            </a:r>
            <a:endParaRPr lang="en-US" sz="2400" dirty="0">
              <a:solidFill>
                <a:srgbClr val="00703C"/>
              </a:solidFill>
            </a:endParaRPr>
          </a:p>
          <a:p>
            <a:pPr lvl="1"/>
            <a:r>
              <a:rPr lang="en-US" dirty="0">
                <a:solidFill>
                  <a:srgbClr val="00703C"/>
                </a:solidFill>
              </a:rPr>
              <a:t>time demands; </a:t>
            </a:r>
            <a:endParaRPr lang="en-US" sz="2400" dirty="0">
              <a:solidFill>
                <a:srgbClr val="00703C"/>
              </a:solidFill>
            </a:endParaRPr>
          </a:p>
          <a:p>
            <a:pPr lvl="1"/>
            <a:r>
              <a:rPr lang="en-US" dirty="0">
                <a:solidFill>
                  <a:srgbClr val="00703C"/>
                </a:solidFill>
              </a:rPr>
              <a:t>health and wellness; </a:t>
            </a:r>
            <a:endParaRPr lang="en-US" sz="2400" dirty="0">
              <a:solidFill>
                <a:srgbClr val="00703C"/>
              </a:solidFill>
            </a:endParaRPr>
          </a:p>
          <a:p>
            <a:pPr lvl="1"/>
            <a:r>
              <a:rPr lang="en-US" dirty="0">
                <a:solidFill>
                  <a:srgbClr val="00703C"/>
                </a:solidFill>
              </a:rPr>
              <a:t>insurance and career transition; </a:t>
            </a:r>
            <a:endParaRPr lang="en-US" sz="2400" dirty="0">
              <a:solidFill>
                <a:srgbClr val="00703C"/>
              </a:solidFill>
            </a:endParaRPr>
          </a:p>
          <a:p>
            <a:pPr lvl="1"/>
            <a:r>
              <a:rPr lang="en-US" dirty="0">
                <a:solidFill>
                  <a:srgbClr val="00703C"/>
                </a:solidFill>
              </a:rPr>
              <a:t>awards and benefits; </a:t>
            </a:r>
            <a:endParaRPr lang="en-US" sz="2400" dirty="0">
              <a:solidFill>
                <a:srgbClr val="00703C"/>
              </a:solidFill>
            </a:endParaRPr>
          </a:p>
          <a:p>
            <a:pPr lvl="1"/>
            <a:r>
              <a:rPr lang="en-US" dirty="0">
                <a:solidFill>
                  <a:srgbClr val="00703C"/>
                </a:solidFill>
              </a:rPr>
              <a:t>pre-enrollment expenses; </a:t>
            </a:r>
            <a:endParaRPr lang="en-US" sz="2400" dirty="0">
              <a:solidFill>
                <a:srgbClr val="00703C"/>
              </a:solidFill>
            </a:endParaRPr>
          </a:p>
          <a:p>
            <a:pPr lvl="1"/>
            <a:r>
              <a:rPr lang="en-US" dirty="0">
                <a:solidFill>
                  <a:srgbClr val="00703C"/>
                </a:solidFill>
              </a:rPr>
              <a:t>career pursuits; </a:t>
            </a:r>
            <a:endParaRPr lang="en-US" sz="2400" dirty="0">
              <a:solidFill>
                <a:srgbClr val="00703C"/>
              </a:solidFill>
            </a:endParaRPr>
          </a:p>
          <a:p>
            <a:pPr lvl="1"/>
            <a:r>
              <a:rPr lang="en-US" dirty="0">
                <a:solidFill>
                  <a:srgbClr val="00703C"/>
                </a:solidFill>
              </a:rPr>
              <a:t>academic support; </a:t>
            </a:r>
            <a:endParaRPr lang="en-US" sz="2400" dirty="0">
              <a:solidFill>
                <a:srgbClr val="00703C"/>
              </a:solidFill>
            </a:endParaRPr>
          </a:p>
          <a:p>
            <a:pPr lvl="1"/>
            <a:r>
              <a:rPr lang="en-US" dirty="0">
                <a:solidFill>
                  <a:srgbClr val="00703C"/>
                </a:solidFill>
              </a:rPr>
              <a:t>areas relating to the infringement of recruiting activities on the prospective student-athletes’ academic preparation.   </a:t>
            </a:r>
          </a:p>
          <a:p>
            <a:pPr lvl="1"/>
            <a:r>
              <a:rPr lang="en-US" dirty="0">
                <a:solidFill>
                  <a:srgbClr val="00703C"/>
                </a:solidFill>
              </a:rPr>
              <a:t>potentially transfers</a:t>
            </a:r>
          </a:p>
          <a:p>
            <a:endParaRPr lang="en-US" dirty="0"/>
          </a:p>
        </p:txBody>
      </p:sp>
    </p:spTree>
    <p:extLst>
      <p:ext uri="{BB962C8B-B14F-4D97-AF65-F5344CB8AC3E}">
        <p14:creationId xmlns:p14="http://schemas.microsoft.com/office/powerpoint/2010/main" val="135651931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12812"/>
          </a:xfrm>
        </p:spPr>
        <p:txBody>
          <a:bodyPr>
            <a:normAutofit/>
          </a:bodyPr>
          <a:lstStyle/>
          <a:p>
            <a:r>
              <a:rPr lang="en-US" dirty="0"/>
              <a:t>Expanding </a:t>
            </a:r>
            <a:r>
              <a:rPr lang="en-US" dirty="0" smtClean="0"/>
              <a:t>Areas </a:t>
            </a:r>
            <a:r>
              <a:rPr lang="en-US" dirty="0"/>
              <a:t>of </a:t>
            </a:r>
            <a:r>
              <a:rPr lang="en-US" dirty="0" smtClean="0"/>
              <a:t>Autonomy</a:t>
            </a:r>
            <a:endParaRPr lang="en-US" dirty="0"/>
          </a:p>
        </p:txBody>
      </p:sp>
      <p:sp>
        <p:nvSpPr>
          <p:cNvPr id="3" name="Content Placeholder 2"/>
          <p:cNvSpPr>
            <a:spLocks noGrp="1"/>
          </p:cNvSpPr>
          <p:nvPr>
            <p:ph idx="1"/>
          </p:nvPr>
        </p:nvSpPr>
        <p:spPr>
          <a:xfrm>
            <a:off x="381000" y="1600200"/>
            <a:ext cx="8382000" cy="4267200"/>
          </a:xfrm>
        </p:spPr>
        <p:txBody>
          <a:bodyPr/>
          <a:lstStyle/>
          <a:p>
            <a:pPr marL="457200" indent="-457200" algn="l">
              <a:buFont typeface="Arial" panose="020B0604020202020204" pitchFamily="34" charset="0"/>
              <a:buChar char="•"/>
            </a:pPr>
            <a:r>
              <a:rPr lang="en-US" dirty="0"/>
              <a:t>In order to be granted autonomy over any additional areas, three of the five major conferences must agree.  If 12 of the 20 presidents or chancellors on the board approve, the item will be moved to the autonomy list.</a:t>
            </a:r>
          </a:p>
          <a:p>
            <a:endParaRPr lang="en-US" dirty="0"/>
          </a:p>
        </p:txBody>
      </p:sp>
    </p:spTree>
    <p:extLst>
      <p:ext uri="{BB962C8B-B14F-4D97-AF65-F5344CB8AC3E}">
        <p14:creationId xmlns:p14="http://schemas.microsoft.com/office/powerpoint/2010/main" val="237066938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36612"/>
          </a:xfrm>
        </p:spPr>
        <p:txBody>
          <a:bodyPr>
            <a:noAutofit/>
          </a:bodyPr>
          <a:lstStyle/>
          <a:p>
            <a:r>
              <a:rPr lang="en-US" sz="5400" dirty="0" smtClean="0"/>
              <a:t>Timeline</a:t>
            </a:r>
            <a:endParaRPr lang="en-US" sz="5400" dirty="0"/>
          </a:p>
        </p:txBody>
      </p:sp>
      <p:sp>
        <p:nvSpPr>
          <p:cNvPr id="3" name="Content Placeholder 2"/>
          <p:cNvSpPr>
            <a:spLocks noGrp="1"/>
          </p:cNvSpPr>
          <p:nvPr>
            <p:ph idx="1"/>
          </p:nvPr>
        </p:nvSpPr>
        <p:spPr>
          <a:xfrm>
            <a:off x="381000" y="1412874"/>
            <a:ext cx="8382000" cy="4302125"/>
          </a:xfrm>
        </p:spPr>
        <p:txBody>
          <a:bodyPr/>
          <a:lstStyle/>
          <a:p>
            <a:pPr marL="457200" indent="-457200" algn="l">
              <a:buFont typeface="Arial" panose="020B0604020202020204" pitchFamily="34" charset="0"/>
              <a:buChar char="•"/>
            </a:pPr>
            <a:r>
              <a:rPr lang="en-US" dirty="0"/>
              <a:t>August 2014 – New “Autonomous” Structure 			Approved</a:t>
            </a:r>
          </a:p>
          <a:p>
            <a:pPr marL="457200" indent="-457200" algn="l">
              <a:buFont typeface="Arial" panose="020B0604020202020204" pitchFamily="34" charset="0"/>
              <a:buChar char="•"/>
            </a:pPr>
            <a:r>
              <a:rPr lang="en-US" dirty="0"/>
              <a:t>October 2014 – First Set of New “Big Five” 			Legislation Put Into Legislative 			Cycle</a:t>
            </a:r>
          </a:p>
          <a:p>
            <a:pPr marL="457200" indent="-457200" algn="l">
              <a:buFont typeface="Arial" panose="020B0604020202020204" pitchFamily="34" charset="0"/>
              <a:buChar char="•"/>
            </a:pPr>
            <a:r>
              <a:rPr lang="en-US" dirty="0"/>
              <a:t>January 2015 – New Legislation Voted On</a:t>
            </a:r>
          </a:p>
          <a:p>
            <a:pPr marL="457200" indent="-457200" algn="l">
              <a:buFont typeface="Arial" panose="020B0604020202020204" pitchFamily="34" charset="0"/>
              <a:buChar char="•"/>
            </a:pPr>
            <a:r>
              <a:rPr lang="en-US" dirty="0"/>
              <a:t>August 2015 – (Projected) Effective Date of 			New Legislation</a:t>
            </a:r>
          </a:p>
          <a:p>
            <a:pPr algn="l"/>
            <a:endParaRPr lang="en-US" dirty="0"/>
          </a:p>
        </p:txBody>
      </p:sp>
    </p:spTree>
    <p:extLst>
      <p:ext uri="{BB962C8B-B14F-4D97-AF65-F5344CB8AC3E}">
        <p14:creationId xmlns:p14="http://schemas.microsoft.com/office/powerpoint/2010/main" val="152850899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12812"/>
          </a:xfrm>
        </p:spPr>
        <p:txBody>
          <a:bodyPr>
            <a:normAutofit fontScale="90000"/>
          </a:bodyPr>
          <a:lstStyle/>
          <a:p>
            <a:r>
              <a:rPr lang="en-US" dirty="0"/>
              <a:t>New “Autonomous” </a:t>
            </a:r>
            <a:r>
              <a:rPr lang="en-US" dirty="0" smtClean="0"/>
              <a:t/>
            </a:r>
            <a:br>
              <a:rPr lang="en-US" dirty="0" smtClean="0"/>
            </a:br>
            <a:r>
              <a:rPr lang="en-US" dirty="0" smtClean="0"/>
              <a:t>Legislation </a:t>
            </a:r>
            <a:r>
              <a:rPr lang="en-US" dirty="0"/>
              <a:t>Proposed</a:t>
            </a:r>
          </a:p>
        </p:txBody>
      </p:sp>
      <p:sp>
        <p:nvSpPr>
          <p:cNvPr id="3" name="Content Placeholder 2"/>
          <p:cNvSpPr>
            <a:spLocks noGrp="1"/>
          </p:cNvSpPr>
          <p:nvPr>
            <p:ph idx="1"/>
          </p:nvPr>
        </p:nvSpPr>
        <p:spPr>
          <a:xfrm>
            <a:off x="381000" y="1676400"/>
            <a:ext cx="8382000" cy="3962400"/>
          </a:xfrm>
        </p:spPr>
        <p:txBody>
          <a:bodyPr>
            <a:normAutofit lnSpcReduction="10000"/>
          </a:bodyPr>
          <a:lstStyle/>
          <a:p>
            <a:pPr marL="457200" indent="-457200" algn="l">
              <a:buFont typeface="Arial" panose="020B0604020202020204" pitchFamily="34" charset="0"/>
              <a:buChar char="•"/>
            </a:pPr>
            <a:r>
              <a:rPr lang="en-US" dirty="0"/>
              <a:t>A.  Full Cost of Attendance</a:t>
            </a:r>
          </a:p>
          <a:p>
            <a:pPr marL="457200" indent="-457200" algn="l">
              <a:buFont typeface="Arial" panose="020B0604020202020204" pitchFamily="34" charset="0"/>
              <a:buChar char="•"/>
            </a:pPr>
            <a:r>
              <a:rPr lang="en-US" dirty="0"/>
              <a:t>B.  Post Eligibility Education*</a:t>
            </a:r>
          </a:p>
          <a:p>
            <a:pPr marL="457200" indent="-457200" algn="l">
              <a:buFont typeface="Arial" panose="020B0604020202020204" pitchFamily="34" charset="0"/>
              <a:buChar char="•"/>
            </a:pPr>
            <a:r>
              <a:rPr lang="en-US" dirty="0"/>
              <a:t>C.  Multi Year Grants*</a:t>
            </a:r>
          </a:p>
          <a:p>
            <a:pPr marL="457200" indent="-457200" algn="l">
              <a:buFont typeface="Arial" panose="020B0604020202020204" pitchFamily="34" charset="0"/>
              <a:buChar char="•"/>
            </a:pPr>
            <a:r>
              <a:rPr lang="en-US" dirty="0"/>
              <a:t>D.  Medical Benefits*</a:t>
            </a:r>
          </a:p>
          <a:p>
            <a:pPr marL="457200" indent="-457200" algn="l">
              <a:buFont typeface="Arial" panose="020B0604020202020204" pitchFamily="34" charset="0"/>
              <a:buChar char="•"/>
            </a:pPr>
            <a:r>
              <a:rPr lang="en-US" dirty="0"/>
              <a:t>E.  Time Demands </a:t>
            </a:r>
          </a:p>
          <a:p>
            <a:pPr marL="457200" indent="-457200" algn="l">
              <a:buFont typeface="Arial" panose="020B0604020202020204" pitchFamily="34" charset="0"/>
              <a:buChar char="•"/>
            </a:pPr>
            <a:r>
              <a:rPr lang="en-US" dirty="0"/>
              <a:t>F.  Agent/Education.</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a:t>*Already permitted by NCAA rules.</a:t>
            </a:r>
          </a:p>
          <a:p>
            <a:pPr algn="l"/>
            <a:endParaRPr lang="en-US" dirty="0"/>
          </a:p>
        </p:txBody>
      </p:sp>
    </p:spTree>
    <p:extLst>
      <p:ext uri="{BB962C8B-B14F-4D97-AF65-F5344CB8AC3E}">
        <p14:creationId xmlns:p14="http://schemas.microsoft.com/office/powerpoint/2010/main" val="247737101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36612"/>
          </a:xfrm>
        </p:spPr>
        <p:txBody>
          <a:bodyPr>
            <a:normAutofit/>
          </a:bodyPr>
          <a:lstStyle/>
          <a:p>
            <a:r>
              <a:rPr lang="en-US" dirty="0"/>
              <a:t>Voting </a:t>
            </a:r>
            <a:r>
              <a:rPr lang="en-US" dirty="0" smtClean="0"/>
              <a:t>Structure</a:t>
            </a:r>
            <a:endParaRPr lang="en-US" dirty="0"/>
          </a:p>
        </p:txBody>
      </p:sp>
      <p:sp>
        <p:nvSpPr>
          <p:cNvPr id="3" name="Content Placeholder 2"/>
          <p:cNvSpPr>
            <a:spLocks noGrp="1"/>
          </p:cNvSpPr>
          <p:nvPr>
            <p:ph idx="1"/>
          </p:nvPr>
        </p:nvSpPr>
        <p:spPr>
          <a:xfrm>
            <a:off x="457200" y="1752600"/>
            <a:ext cx="8382000" cy="3962400"/>
          </a:xfrm>
        </p:spPr>
        <p:txBody>
          <a:bodyPr>
            <a:normAutofit fontScale="92500" lnSpcReduction="20000"/>
          </a:bodyPr>
          <a:lstStyle/>
          <a:p>
            <a:pPr marL="457200" indent="-457200" algn="l">
              <a:buFont typeface="Arial" panose="020B0604020202020204" pitchFamily="34" charset="0"/>
              <a:buChar char="•"/>
            </a:pPr>
            <a:r>
              <a:rPr lang="en-US" dirty="0"/>
              <a:t>Each of the five conferences will appoint one representative from each of the 65 member schools and three student-athlete representatives from each conference to cast votes, for a total of 80 votes.  Items may be approved in two ways:</a:t>
            </a:r>
          </a:p>
          <a:p>
            <a:pPr marL="457200" indent="-457200" algn="l">
              <a:buFont typeface="Arial" panose="020B0604020202020204" pitchFamily="34" charset="0"/>
              <a:buChar char="•"/>
            </a:pPr>
            <a:endParaRPr lang="en-US" dirty="0"/>
          </a:p>
          <a:p>
            <a:pPr lvl="1"/>
            <a:r>
              <a:rPr lang="en-US" dirty="0">
                <a:solidFill>
                  <a:srgbClr val="00703C"/>
                </a:solidFill>
              </a:rPr>
              <a:t>60 percent of all votes (48 votes) and a simple majority support from schools in three of the five conferences, or</a:t>
            </a:r>
          </a:p>
          <a:p>
            <a:pPr lvl="1"/>
            <a:r>
              <a:rPr lang="en-US" dirty="0">
                <a:solidFill>
                  <a:srgbClr val="00703C"/>
                </a:solidFill>
              </a:rPr>
              <a:t>A simple majority of all votes (at least 41) and simple majority support from the schools in four of the five conferences. </a:t>
            </a:r>
          </a:p>
          <a:p>
            <a:endParaRPr lang="en-US" dirty="0"/>
          </a:p>
        </p:txBody>
      </p:sp>
    </p:spTree>
    <p:extLst>
      <p:ext uri="{BB962C8B-B14F-4D97-AF65-F5344CB8AC3E}">
        <p14:creationId xmlns:p14="http://schemas.microsoft.com/office/powerpoint/2010/main" val="205071909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ample presentation slides">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UNCCharlotte_template02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1953</TotalTime>
  <Words>1714</Words>
  <Application>Microsoft Office PowerPoint</Application>
  <PresentationFormat>On-screen Show (4:3)</PresentationFormat>
  <Paragraphs>247</Paragraphs>
  <Slides>37</Slides>
  <Notes>0</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Sample presentation slides</vt:lpstr>
      <vt:lpstr>UNCCharlotte_template02 (1)</vt:lpstr>
      <vt:lpstr>Changes in NCAA Landscape    Scott Byrd, Director of Athletics Compliance Catherine Mitchell, Higher Education Legal Fellow  David Broome, Vice Chancellor and General Counsel  Legal Symposium, October 16, 2014  </vt:lpstr>
      <vt:lpstr>New NCAA Governance Structure     Scott Byrd, Director of Athletics Compliance    </vt:lpstr>
      <vt:lpstr>Previous Model</vt:lpstr>
      <vt:lpstr>New Subdivision</vt:lpstr>
      <vt:lpstr>Autonomy over what?</vt:lpstr>
      <vt:lpstr>Expanding Areas of Autonomy</vt:lpstr>
      <vt:lpstr>Timeline</vt:lpstr>
      <vt:lpstr>New “Autonomous”  Legislation Proposed</vt:lpstr>
      <vt:lpstr>Voting Structure</vt:lpstr>
      <vt:lpstr>Impact on Charlotte</vt:lpstr>
      <vt:lpstr>New NCAA Enforcement Structure    Catherine Mitchell, Higher Education Legal Fellow    </vt:lpstr>
      <vt:lpstr>Penalty Structure Comparison</vt:lpstr>
      <vt:lpstr>Violations</vt:lpstr>
      <vt:lpstr>Violations</vt:lpstr>
      <vt:lpstr>Violations</vt:lpstr>
      <vt:lpstr>Violations</vt:lpstr>
      <vt:lpstr>Penalties</vt:lpstr>
      <vt:lpstr>Severity of Violations</vt:lpstr>
      <vt:lpstr>Head Coach Accountability</vt:lpstr>
      <vt:lpstr>Head Coach Accountability</vt:lpstr>
      <vt:lpstr>Consequences for Head Coaches</vt:lpstr>
      <vt:lpstr>Promoting an Atmosphere </vt:lpstr>
      <vt:lpstr>Other Changes</vt:lpstr>
      <vt:lpstr>NCAA Litigation Update   David Broome  Vice Chancellor and General Counsel   </vt:lpstr>
      <vt:lpstr>PowerPoint Presentation</vt:lpstr>
      <vt:lpstr>  </vt:lpstr>
      <vt:lpstr>PowerPoint Presentation</vt:lpstr>
      <vt:lpstr>O’Bannon Case (cont.) </vt:lpstr>
      <vt:lpstr>PowerPoint Presentation</vt:lpstr>
      <vt:lpstr>PowerPoint Presentation</vt:lpstr>
      <vt:lpstr>PowerPoint Presentation</vt:lpstr>
      <vt:lpstr>What are the Title IX implications?</vt:lpstr>
      <vt:lpstr>PowerPoint Presentation</vt:lpstr>
      <vt:lpstr>Other Cases Naming  Conference as Defendants</vt:lpstr>
      <vt:lpstr>NCAA Concussion Litigation</vt:lpstr>
      <vt:lpstr>Northwestern University and the  National Labor Relations Board</vt:lpstr>
      <vt:lpstr>PowerPoint Presentation</vt:lpstr>
    </vt:vector>
  </TitlesOfParts>
  <Company>UNC Charlotte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idadio</dc:creator>
  <cp:lastModifiedBy>test</cp:lastModifiedBy>
  <cp:revision>211</cp:revision>
  <cp:lastPrinted>2014-09-18T16:37:19Z</cp:lastPrinted>
  <dcterms:created xsi:type="dcterms:W3CDTF">2010-08-10T14:00:46Z</dcterms:created>
  <dcterms:modified xsi:type="dcterms:W3CDTF">2014-10-14T21:09:13Z</dcterms:modified>
</cp:coreProperties>
</file>